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9"/>
  </p:notesMasterIdLst>
  <p:sldIdLst>
    <p:sldId id="256" r:id="rId2"/>
    <p:sldId id="257" r:id="rId3"/>
    <p:sldId id="258" r:id="rId4"/>
    <p:sldId id="259" r:id="rId5"/>
    <p:sldId id="260" r:id="rId6"/>
    <p:sldId id="261" r:id="rId7"/>
    <p:sldId id="262" r:id="rId8"/>
    <p:sldId id="265" r:id="rId9"/>
    <p:sldId id="266" r:id="rId10"/>
    <p:sldId id="267" r:id="rId11"/>
    <p:sldId id="268" r:id="rId12"/>
    <p:sldId id="269" r:id="rId13"/>
    <p:sldId id="270" r:id="rId14"/>
    <p:sldId id="271" r:id="rId15"/>
    <p:sldId id="275" r:id="rId16"/>
    <p:sldId id="276" r:id="rId17"/>
    <p:sldId id="277" r:id="rId18"/>
    <p:sldId id="272" r:id="rId19"/>
    <p:sldId id="273" r:id="rId20"/>
    <p:sldId id="274" r:id="rId21"/>
    <p:sldId id="278" r:id="rId22"/>
    <p:sldId id="279" r:id="rId23"/>
    <p:sldId id="280" r:id="rId24"/>
    <p:sldId id="281" r:id="rId25"/>
    <p:sldId id="282" r:id="rId26"/>
    <p:sldId id="283" r:id="rId27"/>
    <p:sldId id="284" r:id="rId28"/>
    <p:sldId id="285" r:id="rId29"/>
    <p:sldId id="286" r:id="rId30"/>
    <p:sldId id="287" r:id="rId31"/>
    <p:sldId id="297" r:id="rId32"/>
    <p:sldId id="288" r:id="rId33"/>
    <p:sldId id="293" r:id="rId34"/>
    <p:sldId id="294" r:id="rId35"/>
    <p:sldId id="289" r:id="rId36"/>
    <p:sldId id="290" r:id="rId37"/>
    <p:sldId id="292" r:id="rId38"/>
    <p:sldId id="291" r:id="rId39"/>
    <p:sldId id="295" r:id="rId40"/>
    <p:sldId id="296"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624" autoAdjust="0"/>
  </p:normalViewPr>
  <p:slideViewPr>
    <p:cSldViewPr>
      <p:cViewPr varScale="1">
        <p:scale>
          <a:sx n="70" d="100"/>
          <a:sy n="70" d="100"/>
        </p:scale>
        <p:origin x="-4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0EB4D6-9EDF-4D1D-A932-7DF38165E56E}" type="datetimeFigureOut">
              <a:rPr lang="en-US" smtClean="0"/>
              <a:t>11/17/2015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C8F4AD-0FF4-46D5-AA0C-AF84514F1AB6}" type="slidenum">
              <a:rPr lang="en-US" smtClean="0"/>
              <a:t>‹#›</a:t>
            </a:fld>
            <a:endParaRPr lang="en-US"/>
          </a:p>
        </p:txBody>
      </p:sp>
    </p:spTree>
    <p:extLst>
      <p:ext uri="{BB962C8B-B14F-4D97-AF65-F5344CB8AC3E}">
        <p14:creationId xmlns:p14="http://schemas.microsoft.com/office/powerpoint/2010/main" val="2345589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a:buChar char=""/>
            </a:pPr>
            <a:r>
              <a:rPr lang="en-US" sz="1200" dirty="0" smtClean="0">
                <a:effectLst/>
                <a:latin typeface="+mn-lt"/>
                <a:ea typeface="Calibri"/>
                <a:cs typeface="Times New Roman"/>
              </a:rPr>
              <a:t>15.1 The Origin of Oceans</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Primordial earth was molten, heated by the impacts of </a:t>
            </a:r>
            <a:r>
              <a:rPr lang="en-US" sz="1200" dirty="0" err="1" smtClean="0">
                <a:effectLst/>
                <a:latin typeface="+mn-lt"/>
                <a:ea typeface="Calibri"/>
                <a:cs typeface="Times New Roman"/>
              </a:rPr>
              <a:t>plantesimals</a:t>
            </a:r>
            <a:r>
              <a:rPr lang="en-US" sz="1200" dirty="0" smtClean="0">
                <a:effectLst/>
                <a:latin typeface="+mn-lt"/>
                <a:ea typeface="Calibri"/>
                <a:cs typeface="Times New Roman"/>
              </a:rPr>
              <a:t>, radioactive decay</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No atmosphere, so sky was black</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No oceans and no life on Earth</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Surface had very few volatile substances (evaporates rapidly to escape into the atmosphere) i.e. water, CO</a:t>
            </a:r>
            <a:r>
              <a:rPr lang="en-US" sz="1200" baseline="-25000" dirty="0" smtClean="0">
                <a:effectLst/>
                <a:latin typeface="+mn-lt"/>
                <a:ea typeface="Calibri"/>
                <a:cs typeface="Times New Roman"/>
              </a:rPr>
              <a:t>2</a:t>
            </a:r>
            <a:r>
              <a:rPr lang="en-US" sz="1200" dirty="0" smtClean="0">
                <a:effectLst/>
                <a:latin typeface="+mn-lt"/>
                <a:ea typeface="Calibri"/>
                <a:cs typeface="Times New Roman"/>
              </a:rPr>
              <a:t>, gasses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Some trapped within the Earth  as it formed, since volatiles were spread throughout the dust cloud that formed the galaxy</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Primordial eruptions only added &lt;10% of volatiles to the hydrosphere, atmosphere</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3</a:t>
            </a:fld>
            <a:endParaRPr lang="en-US"/>
          </a:p>
        </p:txBody>
      </p:sp>
    </p:spTree>
    <p:extLst>
      <p:ext uri="{BB962C8B-B14F-4D97-AF65-F5344CB8AC3E}">
        <p14:creationId xmlns:p14="http://schemas.microsoft.com/office/powerpoint/2010/main" val="1519510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Wax cores - pipes filled with viscous, very sticky wax are dropped over the side and the wax picks up shards of basaltic glass</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13</a:t>
            </a:fld>
            <a:endParaRPr lang="en-US"/>
          </a:p>
        </p:txBody>
      </p:sp>
    </p:spTree>
    <p:extLst>
      <p:ext uri="{BB962C8B-B14F-4D97-AF65-F5344CB8AC3E}">
        <p14:creationId xmlns:p14="http://schemas.microsoft.com/office/powerpoint/2010/main" val="679274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Sea-floor drilling - developed for oil exploration, take core samples from the ocean crust</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Drill rigs mounted on off-shore platforms and research vessels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Cylindrical cores</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Samples from several </a:t>
            </a:r>
            <a:r>
              <a:rPr lang="en-US" sz="1200" dirty="0" err="1" smtClean="0">
                <a:effectLst/>
                <a:latin typeface="+mn-lt"/>
                <a:ea typeface="Calibri"/>
                <a:cs typeface="Times New Roman"/>
              </a:rPr>
              <a:t>kms</a:t>
            </a:r>
            <a:r>
              <a:rPr lang="en-US" sz="1200" dirty="0" smtClean="0">
                <a:effectLst/>
                <a:latin typeface="+mn-lt"/>
                <a:ea typeface="Calibri"/>
                <a:cs typeface="Times New Roman"/>
              </a:rPr>
              <a:t> deep in the ocean crust</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14</a:t>
            </a:fld>
            <a:endParaRPr lang="en-US"/>
          </a:p>
        </p:txBody>
      </p:sp>
    </p:spTree>
    <p:extLst>
      <p:ext uri="{BB962C8B-B14F-4D97-AF65-F5344CB8AC3E}">
        <p14:creationId xmlns:p14="http://schemas.microsoft.com/office/powerpoint/2010/main" val="2250260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Remote Sensing</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Don’t require direct contact with the sea floor and can be effective and economical</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Echo sounder - used to map sea floor topography</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Sound signal originates from a vessel and is then recorded  after bouncing off the sea floor and travels back to the ship</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Water depth calculated from time it took the sound to travel down and back</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SONAR - can transmit 1000 signals at a time</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18</a:t>
            </a:fld>
            <a:endParaRPr lang="en-US"/>
          </a:p>
        </p:txBody>
      </p:sp>
    </p:spTree>
    <p:extLst>
      <p:ext uri="{BB962C8B-B14F-4D97-AF65-F5344CB8AC3E}">
        <p14:creationId xmlns:p14="http://schemas.microsoft.com/office/powerpoint/2010/main" val="91615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Seismic profiler - high energy signal that penetrates and reflects off the layers of sediment and rock giving a picture of layering and structure of the oceanic crust as well as the topography</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19</a:t>
            </a:fld>
            <a:endParaRPr lang="en-US"/>
          </a:p>
        </p:txBody>
      </p:sp>
    </p:spTree>
    <p:extLst>
      <p:ext uri="{BB962C8B-B14F-4D97-AF65-F5344CB8AC3E}">
        <p14:creationId xmlns:p14="http://schemas.microsoft.com/office/powerpoint/2010/main" val="1184320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Microwave radar - microwave pulses sent from satellites detects swells and depressions on the sea surface that reflect sea floor topography</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Mass of a submarine mountain can have enough gravitational attraction to create a swell on the sea surface above it</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21</a:t>
            </a:fld>
            <a:endParaRPr lang="en-US"/>
          </a:p>
        </p:txBody>
      </p:sp>
    </p:spTree>
    <p:extLst>
      <p:ext uri="{BB962C8B-B14F-4D97-AF65-F5344CB8AC3E}">
        <p14:creationId xmlns:p14="http://schemas.microsoft.com/office/powerpoint/2010/main" val="1579541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a:buChar char=""/>
            </a:pPr>
            <a:r>
              <a:rPr lang="en-US" sz="1200" dirty="0" smtClean="0">
                <a:effectLst/>
                <a:latin typeface="+mn-lt"/>
                <a:ea typeface="Calibri"/>
                <a:cs typeface="Times New Roman"/>
              </a:rPr>
              <a:t>15.4 Features of the Sea Floor</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The Mid-Ocean Ridge System</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After World War I, sea floor exploration began in earnest and the surveys found the Mid-Atlantic Ridge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WWII, commanders needed accurate maps of the sea floor to support submarine warfare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Early maps made through echo sounders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Sea floor has as much topographic diversity as the continents</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Broad plains, mountain peaks, deep valleys</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23</a:t>
            </a:fld>
            <a:endParaRPr lang="en-US"/>
          </a:p>
        </p:txBody>
      </p:sp>
    </p:spTree>
    <p:extLst>
      <p:ext uri="{BB962C8B-B14F-4D97-AF65-F5344CB8AC3E}">
        <p14:creationId xmlns:p14="http://schemas.microsoft.com/office/powerpoint/2010/main" val="61686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Mid-ocean ridge system almost completely submarine (on land in Iceland) and forms a continuous mountain chain </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Over 80,000 km in length</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More than 1,500 km wide in some places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Rises an average of 2 to 3 km above the surrounding sea floor</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Covers more than 20% of the Earth’s surface, about 2/3 of the continents</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24</a:t>
            </a:fld>
            <a:endParaRPr lang="en-US"/>
          </a:p>
        </p:txBody>
      </p:sp>
    </p:spTree>
    <p:extLst>
      <p:ext uri="{BB962C8B-B14F-4D97-AF65-F5344CB8AC3E}">
        <p14:creationId xmlns:p14="http://schemas.microsoft.com/office/powerpoint/2010/main" val="2805113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Rift valley elongate depression that forms at a divergent plate boundary</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1 to 2 km deep and several km wide splits segments of the crust</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Basaltic magma rises through cracks in the brittle upper parts of the crust to become new crust as the lithosphere separates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New crust is warmer and less dense which causes it to buoyantly rise above the surrounding sea floor</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As it moves away from the ridge axis, the crust cools and becomes denser, thicker and sinks</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Extensional - normal faults, shallow earthquakes are common</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25</a:t>
            </a:fld>
            <a:endParaRPr lang="en-US"/>
          </a:p>
        </p:txBody>
      </p:sp>
    </p:spTree>
    <p:extLst>
      <p:ext uri="{BB962C8B-B14F-4D97-AF65-F5344CB8AC3E}">
        <p14:creationId xmlns:p14="http://schemas.microsoft.com/office/powerpoint/2010/main" val="3525421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Transform faults cut across the rift valley and ridge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Extend entire thickness of the lithosphere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Small segments of the mid-ocean ridge are offset from one another by the transforms to accommodate Earth’s spherical shape</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Small to large offsets, some so large they become transform plate boundaries</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26</a:t>
            </a:fld>
            <a:endParaRPr lang="en-US"/>
          </a:p>
        </p:txBody>
      </p:sp>
    </p:spTree>
    <p:extLst>
      <p:ext uri="{BB962C8B-B14F-4D97-AF65-F5344CB8AC3E}">
        <p14:creationId xmlns:p14="http://schemas.microsoft.com/office/powerpoint/2010/main" val="1957499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Global Sea Level Changes and the Mid-Ocean Ridge System</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Thin layers of marine sedimentary rocks on the continents show that that area was once below sea level and covered by ocean</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Tectonic activity lowered the area</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Sea level rose globally by hundreds of meters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Glacier growth and receding</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Water evaporates from the ocean and is then frozen in continental ice sheets during ice ages, causing sea level to drop</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Receding glaciers, the </a:t>
            </a:r>
            <a:r>
              <a:rPr lang="en-US" sz="1200" dirty="0" err="1" smtClean="0">
                <a:effectLst/>
                <a:latin typeface="+mn-lt"/>
                <a:ea typeface="Calibri"/>
                <a:cs typeface="Times New Roman"/>
              </a:rPr>
              <a:t>meltwater</a:t>
            </a:r>
            <a:r>
              <a:rPr lang="en-US" sz="1200" dirty="0" smtClean="0">
                <a:effectLst/>
                <a:latin typeface="+mn-lt"/>
                <a:ea typeface="Calibri"/>
                <a:cs typeface="Times New Roman"/>
              </a:rPr>
              <a:t> makes its way back to the oceans and sea level rises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Pleistocene Ice Age cycle of glaciation and </a:t>
            </a:r>
            <a:r>
              <a:rPr lang="en-US" sz="1200" dirty="0" err="1" smtClean="0">
                <a:effectLst/>
                <a:latin typeface="+mn-lt"/>
                <a:ea typeface="Calibri"/>
                <a:cs typeface="Times New Roman"/>
              </a:rPr>
              <a:t>interglacials</a:t>
            </a:r>
            <a:r>
              <a:rPr lang="en-US" sz="1200" dirty="0" smtClean="0">
                <a:effectLst/>
                <a:latin typeface="+mn-lt"/>
                <a:ea typeface="Calibri"/>
                <a:cs typeface="Times New Roman"/>
              </a:rPr>
              <a:t> caused sea level to fluctuate as much as 200 meters</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Most marine rocks on land don’t correspond to times of glacial melting</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27</a:t>
            </a:fld>
            <a:endParaRPr lang="en-US"/>
          </a:p>
        </p:txBody>
      </p:sp>
    </p:spTree>
    <p:extLst>
      <p:ext uri="{BB962C8B-B14F-4D97-AF65-F5344CB8AC3E}">
        <p14:creationId xmlns:p14="http://schemas.microsoft.com/office/powerpoint/2010/main" val="2586292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Newly formed Sun stripped inner planets of their volatiles through a stream of ions and electrons (solar wind)</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Volatiles carried to the outer reaches of the solar system</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Some trapped by the gas giants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Some taken to outer reaches, then combined with residual dust and gas to form comets</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Ice and rock, frozen CO</a:t>
            </a:r>
            <a:r>
              <a:rPr lang="en-US" sz="1200" baseline="-25000" dirty="0" smtClean="0">
                <a:effectLst/>
                <a:latin typeface="+mn-lt"/>
                <a:ea typeface="Calibri"/>
                <a:cs typeface="Times New Roman"/>
              </a:rPr>
              <a:t>2</a:t>
            </a:r>
            <a:r>
              <a:rPr lang="en-US" sz="1200" dirty="0" smtClean="0">
                <a:effectLst/>
                <a:latin typeface="+mn-lt"/>
                <a:ea typeface="Calibri"/>
                <a:cs typeface="Times New Roman"/>
              </a:rPr>
              <a:t>, ammonia, simple organic molecules</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4</a:t>
            </a:fld>
            <a:endParaRPr lang="en-US"/>
          </a:p>
        </p:txBody>
      </p:sp>
    </p:spTree>
    <p:extLst>
      <p:ext uri="{BB962C8B-B14F-4D97-AF65-F5344CB8AC3E}">
        <p14:creationId xmlns:p14="http://schemas.microsoft.com/office/powerpoint/2010/main" val="189439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The mid-ocean ridge sits buoyantly higher since it’s hot and less dense and it displaces a large amount of water</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If the modern mid-ocean ridge disappeared completely, sea level would fall by ~400 meters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Smaller ridge, less water displaced</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Larger ridge, more water displaced</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Highest in center, where crust is hottest, elevation decreases on both sides as crust thickens and cools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Slow spreading rates allow the crust to cool before it gets too far from the ridge axis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Narrow ridge, displace low volume of water</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Fast spreading center, hot crust extends further out before cooling</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Wide ridge, displaces large volume of water</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Rate of sea-floor spreading has varied throughout geologic time and unusually fast during the late Cretaceous which would have created a large, high-volume ridge profile, displaced more water, which would have flooded the low-lying portions of continents</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28</a:t>
            </a:fld>
            <a:endParaRPr lang="en-US"/>
          </a:p>
        </p:txBody>
      </p:sp>
    </p:spTree>
    <p:extLst>
      <p:ext uri="{BB962C8B-B14F-4D97-AF65-F5344CB8AC3E}">
        <p14:creationId xmlns:p14="http://schemas.microsoft.com/office/powerpoint/2010/main" val="762221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Life on the Mid-Ocean Ridge System</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Sunlight can penetrate to about 1000 meters, but rarely any significant light beyond 200 meters (656 ft.)  while the average depth of the ocean floor is 5 km</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No sunlight to support photosynthesis but there are huge, unique ecosystems found in isolated parts of the sea floor</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29</a:t>
            </a:fld>
            <a:endParaRPr lang="en-US"/>
          </a:p>
        </p:txBody>
      </p:sp>
    </p:spTree>
    <p:extLst>
      <p:ext uri="{BB962C8B-B14F-4D97-AF65-F5344CB8AC3E}">
        <p14:creationId xmlns:p14="http://schemas.microsoft.com/office/powerpoint/2010/main" val="571773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Hot rocks heat seawater that flows through fractures in the oceanic crust, that hot water dissolves metals and sulfur in the rock, and then rises back to the sea floor surface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Black smoker - the metals in the hot water precipitate out as the hot water comes in contact with the cold ocean water</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Up to 400° C and toxic to most organisms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These vents support life through bacteria that produce energy through chemosynthesis</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Foundation of deep sea food chain and larger vent organisms feed off of them or use them symbiotically</a:t>
            </a:r>
          </a:p>
          <a:p>
            <a:pPr marL="2971800" marR="0" lvl="6" indent="-228600">
              <a:lnSpc>
                <a:spcPct val="115000"/>
              </a:lnSpc>
              <a:spcBef>
                <a:spcPts val="0"/>
              </a:spcBef>
              <a:spcAft>
                <a:spcPts val="0"/>
              </a:spcAft>
              <a:buFont typeface="Symbol"/>
              <a:buChar char=""/>
            </a:pPr>
            <a:r>
              <a:rPr lang="en-US" sz="1200" dirty="0" smtClean="0">
                <a:effectLst/>
                <a:latin typeface="+mn-lt"/>
                <a:ea typeface="Calibri"/>
                <a:cs typeface="Times New Roman"/>
              </a:rPr>
              <a:t>Tube worms host the bacteria and feed of their waste</a:t>
            </a:r>
          </a:p>
          <a:p>
            <a:pPr marL="2971800" marR="0" lvl="6" indent="-228600">
              <a:lnSpc>
                <a:spcPct val="115000"/>
              </a:lnSpc>
              <a:spcBef>
                <a:spcPts val="0"/>
              </a:spcBef>
              <a:spcAft>
                <a:spcPts val="1000"/>
              </a:spcAft>
              <a:buFont typeface="Symbol"/>
              <a:buChar char=""/>
            </a:pPr>
            <a:r>
              <a:rPr lang="en-US" sz="1200" dirty="0" smtClean="0">
                <a:effectLst/>
                <a:latin typeface="+mn-lt"/>
                <a:ea typeface="Calibri"/>
                <a:cs typeface="Times New Roman"/>
              </a:rPr>
              <a:t>Giant clams, mussels, eyeless shrimp, crabs, fish</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30</a:t>
            </a:fld>
            <a:endParaRPr lang="en-US"/>
          </a:p>
        </p:txBody>
      </p:sp>
    </p:spTree>
    <p:extLst>
      <p:ext uri="{BB962C8B-B14F-4D97-AF65-F5344CB8AC3E}">
        <p14:creationId xmlns:p14="http://schemas.microsoft.com/office/powerpoint/2010/main" val="1547918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Ocean Trenches and Island Arcs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Convergence between two oceanic plates, the older, colder, denser plate </a:t>
            </a:r>
            <a:r>
              <a:rPr lang="en-US" sz="1200" dirty="0" err="1" smtClean="0">
                <a:effectLst/>
                <a:latin typeface="+mn-lt"/>
                <a:ea typeface="Calibri"/>
                <a:cs typeface="Times New Roman"/>
              </a:rPr>
              <a:t>subducts</a:t>
            </a:r>
            <a:r>
              <a:rPr lang="en-US" sz="1200" dirty="0" smtClean="0">
                <a:effectLst/>
                <a:latin typeface="+mn-lt"/>
                <a:ea typeface="Calibri"/>
                <a:cs typeface="Times New Roman"/>
              </a:rPr>
              <a:t> under the other forming a subduction zone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Sinking plate drags the other plate downward forming an oceanic trench</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Marianas Trench, southwest Pacific - 11 km below sea level</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Depths of 8 to 10 km common in other trenches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Magma generated in the subduction zone </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Erupts and forms submarine volcanoes next to trench</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Volcanoes grow to become islands - volcanic island arc</a:t>
            </a:r>
          </a:p>
          <a:p>
            <a:pPr marL="2514600" marR="0" lvl="5" indent="-228600">
              <a:lnSpc>
                <a:spcPct val="115000"/>
              </a:lnSpc>
              <a:spcBef>
                <a:spcPts val="0"/>
              </a:spcBef>
              <a:spcAft>
                <a:spcPts val="1000"/>
              </a:spcAft>
              <a:buFont typeface="Wingdings"/>
              <a:buChar char=""/>
            </a:pPr>
            <a:r>
              <a:rPr lang="en-US" sz="1200" dirty="0" smtClean="0">
                <a:effectLst/>
                <a:latin typeface="+mn-lt"/>
                <a:ea typeface="Calibri"/>
                <a:cs typeface="Times New Roman"/>
              </a:rPr>
              <a:t>Numerous convergent plate boundaries in Pacific</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39</a:t>
            </a:fld>
            <a:endParaRPr lang="en-US"/>
          </a:p>
        </p:txBody>
      </p:sp>
    </p:spTree>
    <p:extLst>
      <p:ext uri="{BB962C8B-B14F-4D97-AF65-F5344CB8AC3E}">
        <p14:creationId xmlns:p14="http://schemas.microsoft.com/office/powerpoint/2010/main" val="2284685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If subduction stops, then volcanism stops and the island arc “rides” on the plate until it runs into another convergent boundary</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Island arc is younger, hotter, less dense (andesitic) rock - too buoyant to sink into the mantle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Island arc collides with the continent</a:t>
            </a:r>
          </a:p>
          <a:p>
            <a:pPr marL="2057400" marR="0" lvl="4" indent="-228600">
              <a:lnSpc>
                <a:spcPct val="115000"/>
              </a:lnSpc>
              <a:spcBef>
                <a:spcPts val="0"/>
              </a:spcBef>
              <a:spcAft>
                <a:spcPts val="0"/>
              </a:spcAft>
              <a:buFont typeface="Courier New"/>
              <a:buChar char="o"/>
            </a:pPr>
            <a:r>
              <a:rPr lang="en-US" sz="1200" dirty="0" err="1" smtClean="0">
                <a:effectLst/>
                <a:latin typeface="+mn-lt"/>
                <a:ea typeface="Calibri"/>
                <a:cs typeface="Times New Roman"/>
              </a:rPr>
              <a:t>Subducting</a:t>
            </a:r>
            <a:r>
              <a:rPr lang="en-US" sz="1200" dirty="0" smtClean="0">
                <a:effectLst/>
                <a:latin typeface="+mn-lt"/>
                <a:ea typeface="Calibri"/>
                <a:cs typeface="Times New Roman"/>
              </a:rPr>
              <a:t> plate fractures on the seaward side to create a new subduction zone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The island arc breaks away from ocean plate and joins the continent that it collided with</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Western California, Oregon, Washington, western British Colombia are pieces of island arcs that collided with North America from 180 to 50 million years ago</a:t>
            </a:r>
          </a:p>
          <a:p>
            <a:pPr marL="2514600" marR="0" lvl="5" indent="-228600">
              <a:lnSpc>
                <a:spcPct val="115000"/>
              </a:lnSpc>
              <a:spcBef>
                <a:spcPts val="0"/>
              </a:spcBef>
              <a:spcAft>
                <a:spcPts val="1000"/>
              </a:spcAft>
              <a:buFont typeface="Wingdings"/>
              <a:buChar char=""/>
            </a:pPr>
            <a:r>
              <a:rPr lang="en-US" sz="1200" dirty="0" smtClean="0">
                <a:effectLst/>
                <a:latin typeface="+mn-lt"/>
                <a:ea typeface="Calibri"/>
                <a:cs typeface="Times New Roman"/>
              </a:rPr>
              <a:t>Accreted </a:t>
            </a:r>
            <a:r>
              <a:rPr lang="en-US" sz="1200" dirty="0" err="1" smtClean="0">
                <a:effectLst/>
                <a:latin typeface="+mn-lt"/>
                <a:ea typeface="Calibri"/>
                <a:cs typeface="Times New Roman"/>
              </a:rPr>
              <a:t>terranes</a:t>
            </a:r>
            <a:endParaRPr lang="en-US" sz="1200" dirty="0" smtClean="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40</a:t>
            </a:fld>
            <a:endParaRPr lang="en-US"/>
          </a:p>
        </p:txBody>
      </p:sp>
    </p:spTree>
    <p:extLst>
      <p:ext uri="{BB962C8B-B14F-4D97-AF65-F5344CB8AC3E}">
        <p14:creationId xmlns:p14="http://schemas.microsoft.com/office/powerpoint/2010/main" val="1750946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Seamounts, Oceanic Islands, and Atolls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Seamount - submarine volcano that rises at least 1 km above the sea floor</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Oceanic island - seamount that rises above sea level</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Basaltic</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Both common in all oceanic basins, abundant in southwestern Pacific</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Can occur as isolated peaks, but commonly occur in chains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Hot spot volcanoes on the interior of tectonic plates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Single peaks - short lived mantle plumes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Chains - long-lasting plume</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Seamount grew as the island was over the plume, then became extinct as the plate moved the volcano away from the hot spot</a:t>
            </a:r>
          </a:p>
          <a:p>
            <a:pPr marL="2971800" marR="0" lvl="6" indent="-228600">
              <a:lnSpc>
                <a:spcPct val="115000"/>
              </a:lnSpc>
              <a:spcBef>
                <a:spcPts val="0"/>
              </a:spcBef>
              <a:spcAft>
                <a:spcPts val="1000"/>
              </a:spcAft>
              <a:buFont typeface="Symbol"/>
              <a:buChar char=""/>
            </a:pPr>
            <a:r>
              <a:rPr lang="en-US" sz="1200" dirty="0" smtClean="0">
                <a:effectLst/>
                <a:latin typeface="+mn-lt"/>
                <a:ea typeface="Calibri"/>
                <a:cs typeface="Times New Roman"/>
              </a:rPr>
              <a:t>Islands/seamounts get older, the further they are from the main hot spot volcanism</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41</a:t>
            </a:fld>
            <a:endParaRPr lang="en-US"/>
          </a:p>
        </p:txBody>
      </p:sp>
    </p:spTree>
    <p:extLst>
      <p:ext uri="{BB962C8B-B14F-4D97-AF65-F5344CB8AC3E}">
        <p14:creationId xmlns:p14="http://schemas.microsoft.com/office/powerpoint/2010/main" val="4190630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After islands form, they begin to sink and eventually turn into seamounts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Magma production stops or island moves away from plume and the rock cools, contracts, and density increases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Weight of volcanic causes the oceanic crust to </a:t>
            </a:r>
            <a:r>
              <a:rPr lang="en-US" sz="1200" dirty="0" err="1" smtClean="0">
                <a:effectLst/>
                <a:latin typeface="+mn-lt"/>
                <a:ea typeface="Calibri"/>
                <a:cs typeface="Times New Roman"/>
              </a:rPr>
              <a:t>isostatically</a:t>
            </a:r>
            <a:r>
              <a:rPr lang="en-US" sz="1200" dirty="0" smtClean="0">
                <a:effectLst/>
                <a:latin typeface="+mn-lt"/>
                <a:ea typeface="Calibri"/>
                <a:cs typeface="Times New Roman"/>
              </a:rPr>
              <a:t> sink</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Erosion of top of volcano</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As it sinks, waves may erode the top, making it flat</a:t>
            </a:r>
          </a:p>
          <a:p>
            <a:pPr marL="2057400" marR="0" lvl="4" indent="-228600">
              <a:lnSpc>
                <a:spcPct val="115000"/>
              </a:lnSpc>
              <a:spcBef>
                <a:spcPts val="0"/>
              </a:spcBef>
              <a:spcAft>
                <a:spcPts val="1000"/>
              </a:spcAft>
              <a:buFont typeface="Courier New"/>
              <a:buChar char="o"/>
            </a:pPr>
            <a:r>
              <a:rPr lang="en-US" sz="1200" dirty="0" err="1" smtClean="0">
                <a:effectLst/>
                <a:latin typeface="+mn-lt"/>
                <a:ea typeface="Calibri"/>
                <a:cs typeface="Times New Roman"/>
              </a:rPr>
              <a:t>Guyot</a:t>
            </a:r>
            <a:endParaRPr lang="en-US" sz="1200" dirty="0" smtClean="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42</a:t>
            </a:fld>
            <a:endParaRPr lang="en-US"/>
          </a:p>
        </p:txBody>
      </p:sp>
    </p:spTree>
    <p:extLst>
      <p:ext uri="{BB962C8B-B14F-4D97-AF65-F5344CB8AC3E}">
        <p14:creationId xmlns:p14="http://schemas.microsoft.com/office/powerpoint/2010/main" val="1551546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Atolls - circular coral reef around a central lagoon</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1 to 130 km in diameter, surrounded by deep ocean</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Corals only survive in shallow water, so the initial reef must have formed on the flanks of a volcanic island</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As the island sank, the coral reef continued to grow upward, keeping the live coral in shallow water</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43</a:t>
            </a:fld>
            <a:endParaRPr lang="en-US"/>
          </a:p>
        </p:txBody>
      </p:sp>
    </p:spTree>
    <p:extLst>
      <p:ext uri="{BB962C8B-B14F-4D97-AF65-F5344CB8AC3E}">
        <p14:creationId xmlns:p14="http://schemas.microsoft.com/office/powerpoint/2010/main" val="4241312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a:buChar char=""/>
            </a:pPr>
            <a:r>
              <a:rPr lang="en-US" sz="1200" dirty="0" smtClean="0">
                <a:effectLst/>
                <a:latin typeface="+mn-lt"/>
                <a:ea typeface="Calibri"/>
                <a:cs typeface="Times New Roman"/>
              </a:rPr>
              <a:t>15.5 Sediment and Rocks of the Sea Floor</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If oceans are billions of years old, why isn’t the mud on the bottom super thick?</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Oldest oceanic crust is only 200 million years old, since ocean crust is continually </a:t>
            </a:r>
            <a:r>
              <a:rPr lang="en-US" sz="1200" dirty="0" err="1" smtClean="0">
                <a:effectLst/>
                <a:latin typeface="+mn-lt"/>
                <a:ea typeface="Calibri"/>
                <a:cs typeface="Times New Roman"/>
              </a:rPr>
              <a:t>subducted</a:t>
            </a:r>
            <a:r>
              <a:rPr lang="en-US" sz="1200" dirty="0" smtClean="0">
                <a:effectLst/>
                <a:latin typeface="+mn-lt"/>
                <a:ea typeface="Calibri"/>
                <a:cs typeface="Times New Roman"/>
              </a:rPr>
              <a:t> and recycled</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No time for more than a relatively thin layer of mud and sediment to form</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Seismic profiling and oceanic drilling show the oceanic crust is made of three layers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1. Sediment</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2. Pillow basalts</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3. Vertical dikes of basalt overlying gabbro</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45</a:t>
            </a:fld>
            <a:endParaRPr lang="en-US"/>
          </a:p>
        </p:txBody>
      </p:sp>
    </p:spTree>
    <p:extLst>
      <p:ext uri="{BB962C8B-B14F-4D97-AF65-F5344CB8AC3E}">
        <p14:creationId xmlns:p14="http://schemas.microsoft.com/office/powerpoint/2010/main" val="1180743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Ocean-Floor Sediment</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Layer 1 is the uppermost layer of oceanic crust</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Consists of two types of sediment</a:t>
            </a:r>
          </a:p>
          <a:p>
            <a:pPr marL="2057400" marR="0" lvl="4" indent="-228600">
              <a:lnSpc>
                <a:spcPct val="115000"/>
              </a:lnSpc>
              <a:spcBef>
                <a:spcPts val="0"/>
              </a:spcBef>
              <a:spcAft>
                <a:spcPts val="0"/>
              </a:spcAft>
              <a:buFont typeface="Courier New"/>
              <a:buChar char="o"/>
            </a:pPr>
            <a:r>
              <a:rPr lang="en-US" sz="1200" dirty="0" err="1" smtClean="0">
                <a:effectLst/>
                <a:latin typeface="+mn-lt"/>
                <a:ea typeface="Calibri"/>
                <a:cs typeface="Times New Roman"/>
              </a:rPr>
              <a:t>Terrigenous</a:t>
            </a:r>
            <a:r>
              <a:rPr lang="en-US" sz="1200" dirty="0" smtClean="0">
                <a:effectLst/>
                <a:latin typeface="+mn-lt"/>
                <a:ea typeface="Calibri"/>
                <a:cs typeface="Times New Roman"/>
              </a:rPr>
              <a:t> sediment - and, silt, clay eroded from continents and carried to deep sea floor by gravity and submarine currents</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Found close to continents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Pelagic sediment - grey and red-brown mixture of clay carried from continents by wind currents and the remains of tiny plants and animals that live in the surface waters of the oceans</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Plants and animals die, then their skeletons settle to ocean floor</a:t>
            </a:r>
          </a:p>
          <a:p>
            <a:pPr marL="2971800" marR="0" lvl="6" indent="-228600">
              <a:lnSpc>
                <a:spcPct val="115000"/>
              </a:lnSpc>
              <a:spcBef>
                <a:spcPts val="0"/>
              </a:spcBef>
              <a:spcAft>
                <a:spcPts val="0"/>
              </a:spcAft>
              <a:buFont typeface="Symbol"/>
              <a:buChar char=""/>
            </a:pPr>
            <a:r>
              <a:rPr lang="en-US" sz="1200" dirty="0" smtClean="0">
                <a:effectLst/>
                <a:latin typeface="+mn-lt"/>
                <a:ea typeface="Calibri"/>
                <a:cs typeface="Times New Roman"/>
              </a:rPr>
              <a:t>Siliceous ooze, calcareous ooze, red clay</a:t>
            </a:r>
          </a:p>
          <a:p>
            <a:pPr marL="2514600" marR="0" lvl="5" indent="-228600">
              <a:lnSpc>
                <a:spcPct val="115000"/>
              </a:lnSpc>
              <a:spcBef>
                <a:spcPts val="0"/>
              </a:spcBef>
              <a:spcAft>
                <a:spcPts val="1000"/>
              </a:spcAft>
              <a:buFont typeface="Wingdings"/>
              <a:buChar char=""/>
            </a:pPr>
            <a:r>
              <a:rPr lang="en-US" sz="1200" dirty="0" smtClean="0">
                <a:effectLst/>
                <a:latin typeface="+mn-lt"/>
                <a:ea typeface="Calibri"/>
                <a:cs typeface="Times New Roman"/>
              </a:rPr>
              <a:t>Accumulates 2 to 10 mm every 1000 years</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46</a:t>
            </a:fld>
            <a:endParaRPr lang="en-US"/>
          </a:p>
        </p:txBody>
      </p:sp>
    </p:spTree>
    <p:extLst>
      <p:ext uri="{BB962C8B-B14F-4D97-AF65-F5344CB8AC3E}">
        <p14:creationId xmlns:p14="http://schemas.microsoft.com/office/powerpoint/2010/main" val="383393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Early solar system crowded with debris (comets, meteoroids, asteroids) left over from planetary formation</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Space debris crashed into a planet is a </a:t>
            </a:r>
            <a:r>
              <a:rPr lang="en-US" sz="1200" b="1" dirty="0" smtClean="0">
                <a:effectLst/>
                <a:latin typeface="+mn-lt"/>
                <a:ea typeface="Calibri"/>
                <a:cs typeface="Times New Roman"/>
              </a:rPr>
              <a:t>bolide</a:t>
            </a:r>
            <a:endParaRPr lang="en-US" sz="1200" dirty="0" smtClean="0">
              <a:effectLst/>
              <a:latin typeface="+mn-lt"/>
              <a:ea typeface="Calibri"/>
              <a:cs typeface="Times New Roman"/>
            </a:endParaRP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Debris crashing into Earth added .001% to overall mass of planet, and imported 90% of the modern reservoir of volatiles</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Impact causes frozen volatiles to vaporize</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5</a:t>
            </a:fld>
            <a:endParaRPr lang="en-US"/>
          </a:p>
        </p:txBody>
      </p:sp>
    </p:spTree>
    <p:extLst>
      <p:ext uri="{BB962C8B-B14F-4D97-AF65-F5344CB8AC3E}">
        <p14:creationId xmlns:p14="http://schemas.microsoft.com/office/powerpoint/2010/main" val="2557332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Basaltic Oceanic Crust</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Foundation of all oceanic crust, formed at ridge and spreads outward</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Can be altered by ocean water</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Layer 2 is below layer 1</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About 1 to 2 km thick</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Mostly pillow basalt - hot lava coming into contact with cold ocean water forms pillow shaped spheroids </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Outside “freezes” into glass while hot magma continues to fill it up like a balloon</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Layer 3 is below layer 2</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About 3 to 5 km thick</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Deepest and thickest layer of the ocean crust</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Upper part is vertical dikes of basalt</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Magma oozing upward froze in cracks of the rift valley</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Lower part is gabbro - coarse-grained, plutonic equivalent of basalt</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Dikes above act as insulation and allow the gabbro to cool slowly</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48</a:t>
            </a:fld>
            <a:endParaRPr lang="en-US"/>
          </a:p>
        </p:txBody>
      </p:sp>
    </p:spTree>
    <p:extLst>
      <p:ext uri="{BB962C8B-B14F-4D97-AF65-F5344CB8AC3E}">
        <p14:creationId xmlns:p14="http://schemas.microsoft.com/office/powerpoint/2010/main" val="2413934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a:buChar char=""/>
            </a:pPr>
            <a:r>
              <a:rPr lang="en-US" sz="1200" dirty="0" smtClean="0">
                <a:effectLst/>
                <a:latin typeface="+mn-lt"/>
                <a:ea typeface="Calibri"/>
                <a:cs typeface="Times New Roman"/>
              </a:rPr>
              <a:t>15.6 Continental Margins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Continental margin - where continental crust meets oceanic crust</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Passive margin - the continental crust and ocean crust are firmly joined, it’s not a plate boundary, not tectonically active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Continental margins on the Atlantic</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Active margin - occurs at a tectonic plate boundary</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Convergent boundaries where oceanic crust gets </a:t>
            </a:r>
            <a:r>
              <a:rPr lang="en-US" sz="1200" dirty="0" err="1" smtClean="0">
                <a:effectLst/>
                <a:latin typeface="+mn-lt"/>
                <a:ea typeface="Calibri"/>
                <a:cs typeface="Times New Roman"/>
              </a:rPr>
              <a:t>subducted</a:t>
            </a:r>
            <a:r>
              <a:rPr lang="en-US" sz="1200" dirty="0" smtClean="0">
                <a:effectLst/>
                <a:latin typeface="+mn-lt"/>
                <a:ea typeface="Calibri"/>
                <a:cs typeface="Times New Roman"/>
              </a:rPr>
              <a:t> under continental crust</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Andean margin on west coast of South America</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50</a:t>
            </a:fld>
            <a:endParaRPr lang="en-US"/>
          </a:p>
        </p:txBody>
      </p:sp>
    </p:spTree>
    <p:extLst>
      <p:ext uri="{BB962C8B-B14F-4D97-AF65-F5344CB8AC3E}">
        <p14:creationId xmlns:p14="http://schemas.microsoft.com/office/powerpoint/2010/main" val="2805113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Passive Continental Margins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As </a:t>
            </a:r>
            <a:r>
              <a:rPr lang="en-US" sz="1200" dirty="0" err="1" smtClean="0">
                <a:effectLst/>
                <a:latin typeface="+mn-lt"/>
                <a:ea typeface="Calibri"/>
                <a:cs typeface="Times New Roman"/>
              </a:rPr>
              <a:t>Pangea</a:t>
            </a:r>
            <a:r>
              <a:rPr lang="en-US" sz="1200" dirty="0" smtClean="0">
                <a:effectLst/>
                <a:latin typeface="+mn-lt"/>
                <a:ea typeface="Calibri"/>
                <a:cs typeface="Times New Roman"/>
              </a:rPr>
              <a:t> split up, just over 200 million years ago, continental crust fractured and thinned as rifting began between North America and Europe, basaltic magma erupted creating new oceanic crust which eventually widened into the Atlantic Ocean</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All tectonic activity is focused at the spreading center at the Mid-Atlantic Ridge</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51</a:t>
            </a:fld>
            <a:endParaRPr lang="en-US"/>
          </a:p>
        </p:txBody>
      </p:sp>
    </p:spTree>
    <p:extLst>
      <p:ext uri="{BB962C8B-B14F-4D97-AF65-F5344CB8AC3E}">
        <p14:creationId xmlns:p14="http://schemas.microsoft.com/office/powerpoint/2010/main" val="3790676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The Continental Shelf</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Stream and rivers flowing from continents deposit their sediment on deltas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The sediment gets eroded and redistributed by ocean currents along the coast, forming a shallow, gently sloping (~.1°) submarine surface called the </a:t>
            </a:r>
            <a:r>
              <a:rPr lang="en-US" sz="1200" b="1" dirty="0" smtClean="0">
                <a:effectLst/>
                <a:latin typeface="+mn-lt"/>
                <a:ea typeface="Calibri"/>
                <a:cs typeface="Times New Roman"/>
              </a:rPr>
              <a:t>continental shelf</a:t>
            </a:r>
            <a:endParaRPr lang="en-US" sz="1200" dirty="0" smtClean="0">
              <a:effectLst/>
              <a:latin typeface="+mn-lt"/>
              <a:ea typeface="Calibri"/>
              <a:cs typeface="Times New Roman"/>
            </a:endParaRP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Goes from sea level to about 200 m depth</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Edge of continental crust </a:t>
            </a:r>
            <a:r>
              <a:rPr lang="en-US" sz="1200" dirty="0" err="1" smtClean="0">
                <a:effectLst/>
                <a:latin typeface="+mn-lt"/>
                <a:ea typeface="Calibri"/>
                <a:cs typeface="Times New Roman"/>
              </a:rPr>
              <a:t>isostatically</a:t>
            </a:r>
            <a:r>
              <a:rPr lang="en-US" sz="1200" dirty="0" smtClean="0">
                <a:effectLst/>
                <a:latin typeface="+mn-lt"/>
                <a:ea typeface="Calibri"/>
                <a:cs typeface="Times New Roman"/>
              </a:rPr>
              <a:t> sinks slightly due to the weight of the sediment, keeping it below sea level</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On passive margins the shelf can grow large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East coast of North America</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South eastern Canada - 500 m wide</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In warm regions with little sediment (so no rivers), due to the shallow water, coral reefs can grow</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52</a:t>
            </a:fld>
            <a:endParaRPr lang="en-US"/>
          </a:p>
        </p:txBody>
      </p:sp>
    </p:spTree>
    <p:extLst>
      <p:ext uri="{BB962C8B-B14F-4D97-AF65-F5344CB8AC3E}">
        <p14:creationId xmlns:p14="http://schemas.microsoft.com/office/powerpoint/2010/main" val="2374715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Thick limestone beds called </a:t>
            </a:r>
            <a:r>
              <a:rPr lang="en-US" sz="1200" b="1" dirty="0" smtClean="0">
                <a:effectLst/>
                <a:latin typeface="+mn-lt"/>
                <a:ea typeface="Calibri"/>
                <a:cs typeface="Times New Roman"/>
              </a:rPr>
              <a:t>carbonate platforms</a:t>
            </a:r>
            <a:endParaRPr lang="en-US" sz="1200" dirty="0" smtClean="0">
              <a:effectLst/>
              <a:latin typeface="+mn-lt"/>
              <a:ea typeface="Calibri"/>
              <a:cs typeface="Times New Roman"/>
            </a:endParaRP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Florida Keys and Bahamas</a:t>
            </a:r>
          </a:p>
        </p:txBody>
      </p:sp>
      <p:sp>
        <p:nvSpPr>
          <p:cNvPr id="4" name="Slide Number Placeholder 3"/>
          <p:cNvSpPr>
            <a:spLocks noGrp="1"/>
          </p:cNvSpPr>
          <p:nvPr>
            <p:ph type="sldNum" sz="quarter" idx="10"/>
          </p:nvPr>
        </p:nvSpPr>
        <p:spPr/>
        <p:txBody>
          <a:bodyPr/>
          <a:lstStyle/>
          <a:p>
            <a:fld id="{20C8F4AD-0FF4-46D5-AA0C-AF84514F1AB6}" type="slidenum">
              <a:rPr lang="en-US" smtClean="0"/>
              <a:t>53</a:t>
            </a:fld>
            <a:endParaRPr lang="en-US"/>
          </a:p>
        </p:txBody>
      </p:sp>
    </p:spTree>
    <p:extLst>
      <p:ext uri="{BB962C8B-B14F-4D97-AF65-F5344CB8AC3E}">
        <p14:creationId xmlns:p14="http://schemas.microsoft.com/office/powerpoint/2010/main" val="2099425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Petroleum reserves on the off-shore continental shelves</a:t>
            </a:r>
          </a:p>
          <a:p>
            <a:pPr marL="2057400" marR="0" lvl="4"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Deep drill cores show granitic crust under the layers of sediment</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54</a:t>
            </a:fld>
            <a:endParaRPr lang="en-US"/>
          </a:p>
        </p:txBody>
      </p:sp>
    </p:spTree>
    <p:extLst>
      <p:ext uri="{BB962C8B-B14F-4D97-AF65-F5344CB8AC3E}">
        <p14:creationId xmlns:p14="http://schemas.microsoft.com/office/powerpoint/2010/main" val="1206029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Submarine Canyons and Abyssal Fans</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Deep valleys eroded into continental shelf and slope are </a:t>
            </a:r>
            <a:r>
              <a:rPr lang="en-US" sz="1200" b="1" dirty="0" smtClean="0">
                <a:effectLst/>
                <a:latin typeface="+mn-lt"/>
                <a:ea typeface="Calibri"/>
                <a:cs typeface="Times New Roman"/>
              </a:rPr>
              <a:t>submarine canyons</a:t>
            </a:r>
            <a:endParaRPr lang="en-US" sz="1200" dirty="0" smtClean="0">
              <a:effectLst/>
              <a:latin typeface="+mn-lt"/>
              <a:ea typeface="Calibri"/>
              <a:cs typeface="Times New Roman"/>
            </a:endParaRP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Resemble submarine stream valleys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Starts on outer edge of shelf, through slope, to start of rise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Commonly ends in an </a:t>
            </a:r>
            <a:r>
              <a:rPr lang="en-US" sz="1200" b="1" dirty="0" smtClean="0">
                <a:effectLst/>
                <a:latin typeface="+mn-lt"/>
                <a:ea typeface="Calibri"/>
                <a:cs typeface="Times New Roman"/>
              </a:rPr>
              <a:t>abyssal fan</a:t>
            </a:r>
            <a:endParaRPr lang="en-US" sz="1200" dirty="0" smtClean="0">
              <a:effectLst/>
              <a:latin typeface="+mn-lt"/>
              <a:ea typeface="Calibri"/>
              <a:cs typeface="Times New Roman"/>
            </a:endParaRP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fan shaped pile of sediment lying on the rise</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Canyons tend to occur where large rivers enter the sea</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Caused by turbidity currents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Erode the shelf and slope and deepen the canyons</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Loose, wet sediment tumbling downslope</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Caused by earthquakes or sediment piling up above its angle of repose</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When the sediment starts to move it mixes with water. Which increases its density and it tumbles downslope in a chaotic avalanche</a:t>
            </a:r>
          </a:p>
          <a:p>
            <a:pPr marL="2971800" marR="0" lvl="6" indent="-228600">
              <a:lnSpc>
                <a:spcPct val="115000"/>
              </a:lnSpc>
              <a:spcBef>
                <a:spcPts val="0"/>
              </a:spcBef>
              <a:spcAft>
                <a:spcPts val="0"/>
              </a:spcAft>
              <a:buFont typeface="Symbol"/>
              <a:buChar char=""/>
            </a:pPr>
            <a:r>
              <a:rPr lang="en-US" sz="1200" dirty="0" smtClean="0">
                <a:effectLst/>
                <a:latin typeface="+mn-lt"/>
                <a:ea typeface="Calibri"/>
                <a:cs typeface="Times New Roman"/>
              </a:rPr>
              <a:t>Lots of energy, lots of erosion</a:t>
            </a:r>
          </a:p>
          <a:p>
            <a:pPr marL="2971800" marR="0" lvl="6" indent="-228600">
              <a:lnSpc>
                <a:spcPct val="115000"/>
              </a:lnSpc>
              <a:spcBef>
                <a:spcPts val="0"/>
              </a:spcBef>
              <a:spcAft>
                <a:spcPts val="0"/>
              </a:spcAft>
              <a:buFont typeface="Symbol"/>
              <a:buChar char=""/>
            </a:pPr>
            <a:r>
              <a:rPr lang="en-US" sz="1200" dirty="0" smtClean="0">
                <a:effectLst/>
                <a:latin typeface="+mn-lt"/>
                <a:ea typeface="Calibri"/>
                <a:cs typeface="Times New Roman"/>
              </a:rPr>
              <a:t>Currents tumble down came channel over and over</a:t>
            </a:r>
          </a:p>
          <a:p>
            <a:pPr marL="2971800" marR="0" lvl="6" indent="-228600">
              <a:lnSpc>
                <a:spcPct val="115000"/>
              </a:lnSpc>
              <a:spcBef>
                <a:spcPts val="0"/>
              </a:spcBef>
              <a:spcAft>
                <a:spcPts val="0"/>
              </a:spcAft>
              <a:buFont typeface="Symbol"/>
              <a:buChar char=""/>
            </a:pPr>
            <a:r>
              <a:rPr lang="en-US" sz="1200" dirty="0" smtClean="0">
                <a:effectLst/>
                <a:latin typeface="+mn-lt"/>
                <a:ea typeface="Calibri"/>
                <a:cs typeface="Times New Roman"/>
              </a:rPr>
              <a:t>Form at river mouths just due to the great amount of sediment coming from the channel</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Abyssal fans form at end of canyons formed by turbidity currents, as the current slows and the sediment is deposited</a:t>
            </a:r>
          </a:p>
          <a:p>
            <a:pPr marL="2057400" marR="0" lvl="4" indent="-228600">
              <a:lnSpc>
                <a:spcPct val="115000"/>
              </a:lnSpc>
              <a:spcBef>
                <a:spcPts val="0"/>
              </a:spcBef>
              <a:spcAft>
                <a:spcPts val="0"/>
              </a:spcAft>
              <a:buFont typeface="Courier New"/>
              <a:buChar char="o"/>
            </a:pPr>
            <a:r>
              <a:rPr lang="en-US" sz="1200" dirty="0" smtClean="0">
                <a:effectLst/>
                <a:latin typeface="+mn-lt"/>
                <a:ea typeface="Calibri"/>
                <a:cs typeface="Times New Roman"/>
              </a:rPr>
              <a:t>Form only on passive margins (trenches on active margins swallow the sediment)</a:t>
            </a:r>
          </a:p>
          <a:p>
            <a:pPr marL="2514600" marR="0" lvl="5" indent="-228600">
              <a:lnSpc>
                <a:spcPct val="115000"/>
              </a:lnSpc>
              <a:spcBef>
                <a:spcPts val="0"/>
              </a:spcBef>
              <a:spcAft>
                <a:spcPts val="0"/>
              </a:spcAft>
              <a:buFont typeface="Wingdings"/>
              <a:buChar char=""/>
            </a:pPr>
            <a:r>
              <a:rPr lang="en-US" sz="1200" dirty="0" smtClean="0">
                <a:effectLst/>
                <a:latin typeface="+mn-lt"/>
                <a:ea typeface="Calibri"/>
                <a:cs typeface="Times New Roman"/>
              </a:rPr>
              <a:t>Most large rivers drain toward passive margins</a:t>
            </a:r>
          </a:p>
          <a:p>
            <a:pPr marL="2971800" marR="0" lvl="6" indent="-228600">
              <a:lnSpc>
                <a:spcPct val="115000"/>
              </a:lnSpc>
              <a:spcBef>
                <a:spcPts val="0"/>
              </a:spcBef>
              <a:spcAft>
                <a:spcPts val="0"/>
              </a:spcAft>
              <a:buFont typeface="Symbol"/>
              <a:buChar char=""/>
            </a:pPr>
            <a:r>
              <a:rPr lang="en-US" sz="1200" dirty="0" smtClean="0">
                <a:effectLst/>
                <a:latin typeface="+mn-lt"/>
                <a:ea typeface="Calibri"/>
                <a:cs typeface="Times New Roman"/>
              </a:rPr>
              <a:t>Bengal Fan off the mouth of the Ganges in India</a:t>
            </a:r>
          </a:p>
          <a:p>
            <a:pPr marL="3429000" marR="0" lvl="7" indent="-228600">
              <a:lnSpc>
                <a:spcPct val="115000"/>
              </a:lnSpc>
              <a:spcBef>
                <a:spcPts val="0"/>
              </a:spcBef>
              <a:spcAft>
                <a:spcPts val="1000"/>
              </a:spcAft>
              <a:buFont typeface="Courier New"/>
              <a:buChar char="o"/>
            </a:pPr>
            <a:r>
              <a:rPr lang="en-US" sz="1200" dirty="0" smtClean="0">
                <a:effectLst/>
                <a:latin typeface="+mn-lt"/>
                <a:ea typeface="Calibri"/>
                <a:cs typeface="Times New Roman"/>
              </a:rPr>
              <a:t>Covers 4 million km</a:t>
            </a:r>
            <a:r>
              <a:rPr lang="en-US" sz="1200" baseline="30000" dirty="0" smtClean="0">
                <a:effectLst/>
                <a:latin typeface="+mn-lt"/>
                <a:ea typeface="Calibri"/>
                <a:cs typeface="Times New Roman"/>
              </a:rPr>
              <a:t>2</a:t>
            </a:r>
            <a:endParaRPr lang="en-US" sz="1200" dirty="0" smtClean="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56</a:t>
            </a:fld>
            <a:endParaRPr lang="en-US"/>
          </a:p>
        </p:txBody>
      </p:sp>
    </p:spTree>
    <p:extLst>
      <p:ext uri="{BB962C8B-B14F-4D97-AF65-F5344CB8AC3E}">
        <p14:creationId xmlns:p14="http://schemas.microsoft.com/office/powerpoint/2010/main" val="423724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As planet cooled, atmospheric pressure increased</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Water vapor condensed</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Gaseous molecules formed the atmosphere</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6</a:t>
            </a:fld>
            <a:endParaRPr lang="en-US"/>
          </a:p>
        </p:txBody>
      </p:sp>
    </p:spTree>
    <p:extLst>
      <p:ext uri="{BB962C8B-B14F-4D97-AF65-F5344CB8AC3E}">
        <p14:creationId xmlns:p14="http://schemas.microsoft.com/office/powerpoint/2010/main" val="348858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a:buChar char=""/>
            </a:pPr>
            <a:r>
              <a:rPr lang="en-US" sz="1200" dirty="0" smtClean="0">
                <a:effectLst/>
                <a:latin typeface="+mn-lt"/>
                <a:ea typeface="Calibri"/>
                <a:cs typeface="Times New Roman"/>
              </a:rPr>
              <a:t>15.2 The Earth’s Oceans</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Ocean rock (basalt) is different than continental rock (granite)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This difference resulted in the accumulation of water in the oceans</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Ocean crust is dense basalt, 4 to 7 km thick, while continental crust is lower density granite and 20 to 40 km thick (continental lithosphere is also much thicker)</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Thick, continental lithosphere </a:t>
            </a:r>
            <a:r>
              <a:rPr lang="en-US" sz="1200" dirty="0" err="1" smtClean="0">
                <a:effectLst/>
                <a:latin typeface="+mn-lt"/>
                <a:ea typeface="Calibri"/>
                <a:cs typeface="Times New Roman"/>
              </a:rPr>
              <a:t>isostatically</a:t>
            </a:r>
            <a:r>
              <a:rPr lang="en-US" sz="1200" dirty="0" smtClean="0">
                <a:effectLst/>
                <a:latin typeface="+mn-lt"/>
                <a:ea typeface="Calibri"/>
                <a:cs typeface="Times New Roman"/>
              </a:rPr>
              <a:t> floats higher, while the dense basaltic lithosphere sinks lower</a:t>
            </a:r>
          </a:p>
          <a:p>
            <a:pPr marL="1600200" marR="0" lvl="3" indent="-228600">
              <a:lnSpc>
                <a:spcPct val="115000"/>
              </a:lnSpc>
              <a:spcBef>
                <a:spcPts val="0"/>
              </a:spcBef>
              <a:spcAft>
                <a:spcPts val="0"/>
              </a:spcAft>
              <a:buFont typeface="Symbol"/>
              <a:buChar char=""/>
            </a:pPr>
            <a:r>
              <a:rPr lang="en-US" sz="1200" dirty="0" smtClean="0">
                <a:effectLst/>
                <a:latin typeface="+mn-lt"/>
                <a:ea typeface="Calibri"/>
                <a:cs typeface="Times New Roman"/>
              </a:rPr>
              <a:t>Water flows downward to collect in the basins</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Even with no water, basaltic crust would form basins compared to granitic crust</a:t>
            </a:r>
            <a:endParaRPr lang="en-US"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20C8F4AD-0FF4-46D5-AA0C-AF84514F1AB6}" type="slidenum">
              <a:rPr lang="en-US" smtClean="0"/>
              <a:t>8</a:t>
            </a:fld>
            <a:endParaRPr lang="en-US"/>
          </a:p>
        </p:txBody>
      </p:sp>
    </p:spTree>
    <p:extLst>
      <p:ext uri="{BB962C8B-B14F-4D97-AF65-F5344CB8AC3E}">
        <p14:creationId xmlns:p14="http://schemas.microsoft.com/office/powerpoint/2010/main" val="2354668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Oceans cover 71% of surface</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Average depth of 5 km (2 to 3 km above mid-ocean ridges, 11 km in Marianas Trench)</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Contain 1.4 billion cubic kilometers of water</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18 times more than the volume of the land above sea level</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If Earth were a smooth sphere, it would have a global ocean 2 km deep</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Size and shape of oceans change over geologic time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Right now, Atlantic is widening and Pacific is shrinking</a:t>
            </a:r>
          </a:p>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Oceans affect global climate and the biosphere</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Absorb and store solar energy </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Most evaporation occurs over the oceans</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Transport heat and energy through currents from the equator to the poles</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9</a:t>
            </a:fld>
            <a:endParaRPr lang="en-US"/>
          </a:p>
        </p:txBody>
      </p:sp>
    </p:spTree>
    <p:extLst>
      <p:ext uri="{BB962C8B-B14F-4D97-AF65-F5344CB8AC3E}">
        <p14:creationId xmlns:p14="http://schemas.microsoft.com/office/powerpoint/2010/main" val="253276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a:buChar char=""/>
            </a:pPr>
            <a:r>
              <a:rPr lang="en-US" sz="1200" dirty="0" smtClean="0">
                <a:effectLst/>
                <a:latin typeface="+mn-lt"/>
                <a:ea typeface="Calibri"/>
                <a:cs typeface="Times New Roman"/>
              </a:rPr>
              <a:t>15.3 Studying the Sea Floor</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75 years ago, there were better maps of the Moon than the sea floor</a:t>
            </a:r>
          </a:p>
          <a:p>
            <a:pPr marL="1143000" marR="0" lvl="2" indent="-228600">
              <a:lnSpc>
                <a:spcPct val="115000"/>
              </a:lnSpc>
              <a:spcBef>
                <a:spcPts val="0"/>
              </a:spcBef>
              <a:spcAft>
                <a:spcPts val="1000"/>
              </a:spcAft>
              <a:buFont typeface="Wingdings"/>
              <a:buChar char=""/>
            </a:pPr>
            <a:r>
              <a:rPr lang="en-US" sz="1200" dirty="0" smtClean="0">
                <a:effectLst/>
                <a:latin typeface="+mn-lt"/>
                <a:ea typeface="Calibri"/>
                <a:cs typeface="Times New Roman"/>
              </a:rPr>
              <a:t>Modern oceanographers use several techniques to map the ocean floor</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10</a:t>
            </a:fld>
            <a:endParaRPr lang="en-US"/>
          </a:p>
        </p:txBody>
      </p:sp>
    </p:spTree>
    <p:extLst>
      <p:ext uri="{BB962C8B-B14F-4D97-AF65-F5344CB8AC3E}">
        <p14:creationId xmlns:p14="http://schemas.microsoft.com/office/powerpoint/2010/main" val="8067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Courier New"/>
              <a:buChar char="o"/>
            </a:pPr>
            <a:r>
              <a:rPr lang="en-US" sz="1200" dirty="0" smtClean="0">
                <a:effectLst/>
                <a:latin typeface="+mn-lt"/>
                <a:ea typeface="Calibri"/>
                <a:cs typeface="Times New Roman"/>
              </a:rPr>
              <a:t>Sampling</a:t>
            </a:r>
          </a:p>
          <a:p>
            <a:pPr marL="1143000" marR="0" lvl="2" indent="-228600">
              <a:lnSpc>
                <a:spcPct val="115000"/>
              </a:lnSpc>
              <a:spcBef>
                <a:spcPts val="0"/>
              </a:spcBef>
              <a:spcAft>
                <a:spcPts val="0"/>
              </a:spcAft>
              <a:buFont typeface="Wingdings"/>
              <a:buChar char=""/>
            </a:pPr>
            <a:r>
              <a:rPr lang="en-US" sz="1200" dirty="0" smtClean="0">
                <a:effectLst/>
                <a:latin typeface="+mn-lt"/>
                <a:ea typeface="Calibri"/>
                <a:cs typeface="Times New Roman"/>
              </a:rPr>
              <a:t>Several devices collect sediment and rock directly from the sea floor</a:t>
            </a:r>
          </a:p>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Rock dredge - open mouth steel net that’s dragged along the sea floor and breaks rocks from submarine outcrops</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11</a:t>
            </a:fld>
            <a:endParaRPr lang="en-US"/>
          </a:p>
        </p:txBody>
      </p:sp>
    </p:spTree>
    <p:extLst>
      <p:ext uri="{BB962C8B-B14F-4D97-AF65-F5344CB8AC3E}">
        <p14:creationId xmlns:p14="http://schemas.microsoft.com/office/powerpoint/2010/main" val="370650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15000"/>
              </a:lnSpc>
              <a:spcBef>
                <a:spcPts val="0"/>
              </a:spcBef>
              <a:spcAft>
                <a:spcPts val="1000"/>
              </a:spcAft>
              <a:buFont typeface="Symbol"/>
              <a:buChar char=""/>
            </a:pPr>
            <a:r>
              <a:rPr lang="en-US" sz="1200" dirty="0" smtClean="0">
                <a:effectLst/>
                <a:latin typeface="+mn-lt"/>
                <a:ea typeface="Calibri"/>
                <a:cs typeface="Times New Roman"/>
              </a:rPr>
              <a:t>Sediment core - weighted hollow steel tubes driven into soft sediment and the mud is forced up the pipe - carefully removed cores can preserve the sedimentary layering</a:t>
            </a:r>
          </a:p>
          <a:p>
            <a:endParaRPr lang="en-US" dirty="0"/>
          </a:p>
        </p:txBody>
      </p:sp>
      <p:sp>
        <p:nvSpPr>
          <p:cNvPr id="4" name="Slide Number Placeholder 3"/>
          <p:cNvSpPr>
            <a:spLocks noGrp="1"/>
          </p:cNvSpPr>
          <p:nvPr>
            <p:ph type="sldNum" sz="quarter" idx="10"/>
          </p:nvPr>
        </p:nvSpPr>
        <p:spPr/>
        <p:txBody>
          <a:bodyPr/>
          <a:lstStyle/>
          <a:p>
            <a:fld id="{20C8F4AD-0FF4-46D5-AA0C-AF84514F1AB6}" type="slidenum">
              <a:rPr lang="en-US" smtClean="0"/>
              <a:t>12</a:t>
            </a:fld>
            <a:endParaRPr lang="en-US"/>
          </a:p>
        </p:txBody>
      </p:sp>
    </p:spTree>
    <p:extLst>
      <p:ext uri="{BB962C8B-B14F-4D97-AF65-F5344CB8AC3E}">
        <p14:creationId xmlns:p14="http://schemas.microsoft.com/office/powerpoint/2010/main" val="2884259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8EEE0CA-5B80-4C57-9A02-41DD9E47FD88}" type="datetimeFigureOut">
              <a:rPr lang="en-US" smtClean="0"/>
              <a:t>11/17/2015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1744842-A03D-43F8-B755-144C9F06FC2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8EEE0CA-5B80-4C57-9A02-41DD9E47FD88}"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44842-A03D-43F8-B755-144C9F06FC2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8EEE0CA-5B80-4C57-9A02-41DD9E47FD88}"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44842-A03D-43F8-B755-144C9F06FC2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8EEE0CA-5B80-4C57-9A02-41DD9E47FD88}"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44842-A03D-43F8-B755-144C9F06FC2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8EEE0CA-5B80-4C57-9A02-41DD9E47FD88}"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44842-A03D-43F8-B755-144C9F06FC2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8EEE0CA-5B80-4C57-9A02-41DD9E47FD88}"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44842-A03D-43F8-B755-144C9F06FC2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8EEE0CA-5B80-4C57-9A02-41DD9E47FD88}" type="datetimeFigureOut">
              <a:rPr lang="en-US" smtClean="0"/>
              <a:t>11/17/2015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744842-A03D-43F8-B755-144C9F06FC2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8EEE0CA-5B80-4C57-9A02-41DD9E47FD88}" type="datetimeFigureOut">
              <a:rPr lang="en-US" smtClean="0"/>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744842-A03D-43F8-B755-144C9F06FC2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EEE0CA-5B80-4C57-9A02-41DD9E47FD88}" type="datetimeFigureOut">
              <a:rPr lang="en-US" smtClean="0"/>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744842-A03D-43F8-B755-144C9F06FC2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8EEE0CA-5B80-4C57-9A02-41DD9E47FD88}"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44842-A03D-43F8-B755-144C9F06FC2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8EEE0CA-5B80-4C57-9A02-41DD9E47FD88}"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1744842-A03D-43F8-B755-144C9F06FC29}"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8EEE0CA-5B80-4C57-9A02-41DD9E47FD88}" type="datetimeFigureOut">
              <a:rPr lang="en-US" smtClean="0"/>
              <a:t>11/17/2015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1744842-A03D-43F8-B755-144C9F06FC29}"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en.wikipedia.org/wiki/File:PS1920-1_0-750_sediment-core_hg.jpg" TargetMode="External"/><Relationship Id="rId5" Type="http://schemas.openxmlformats.org/officeDocument/2006/relationships/image" Target="../media/image13.jpg"/><Relationship Id="rId4" Type="http://schemas.openxmlformats.org/officeDocument/2006/relationships/hyperlink" Target="http://icestories.exploratorium.edu/dispatches/crossing-the-antarctic-circl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en.wikipedia.org/wiki/File:LateCretaceousGlobal.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blogs.bakerhughes.com/reservoir/2012/05/26/deepwater-exploration-and-production-minimizing-risk-increasing-recovery-minimizing-risk-increasing-recovery/"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Ocean Basins</a:t>
            </a:r>
            <a:endParaRPr lang="en-US" dirty="0"/>
          </a:p>
        </p:txBody>
      </p:sp>
      <p:sp>
        <p:nvSpPr>
          <p:cNvPr id="3" name="Subtitle 2"/>
          <p:cNvSpPr>
            <a:spLocks noGrp="1"/>
          </p:cNvSpPr>
          <p:nvPr>
            <p:ph type="subTitle" idx="1"/>
          </p:nvPr>
        </p:nvSpPr>
        <p:spPr/>
        <p:txBody>
          <a:bodyPr/>
          <a:lstStyle/>
          <a:p>
            <a:r>
              <a:rPr lang="en-US" dirty="0" smtClean="0"/>
              <a:t>Chapter 15</a:t>
            </a:r>
            <a:endParaRPr lang="en-US" dirty="0"/>
          </a:p>
        </p:txBody>
      </p:sp>
    </p:spTree>
    <p:extLst>
      <p:ext uri="{BB962C8B-B14F-4D97-AF65-F5344CB8AC3E}">
        <p14:creationId xmlns:p14="http://schemas.microsoft.com/office/powerpoint/2010/main" val="3047567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Studying the Sea Floor</a:t>
            </a:r>
            <a:endParaRPr lang="en-US" dirty="0"/>
          </a:p>
        </p:txBody>
      </p:sp>
      <p:sp>
        <p:nvSpPr>
          <p:cNvPr id="6" name="Text Placeholder 5"/>
          <p:cNvSpPr>
            <a:spLocks noGrp="1"/>
          </p:cNvSpPr>
          <p:nvPr>
            <p:ph type="body" idx="1"/>
          </p:nvPr>
        </p:nvSpPr>
        <p:spPr/>
        <p:txBody>
          <a:bodyPr/>
          <a:lstStyle/>
          <a:p>
            <a:r>
              <a:rPr lang="en-US" dirty="0" smtClean="0"/>
              <a:t>15.3</a:t>
            </a:r>
            <a:endParaRPr lang="en-US" dirty="0"/>
          </a:p>
        </p:txBody>
      </p:sp>
    </p:spTree>
    <p:extLst>
      <p:ext uri="{BB962C8B-B14F-4D97-AF65-F5344CB8AC3E}">
        <p14:creationId xmlns:p14="http://schemas.microsoft.com/office/powerpoint/2010/main" val="3135054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Samples –</a:t>
            </a:r>
            <a:br>
              <a:rPr lang="en-US" dirty="0" smtClean="0"/>
            </a:br>
            <a:r>
              <a:rPr lang="en-US" dirty="0" smtClean="0"/>
              <a:t>Rock Dredge</a:t>
            </a:r>
            <a:endParaRPr lang="en-US" dirty="0"/>
          </a:p>
        </p:txBody>
      </p:sp>
      <p:sp>
        <p:nvSpPr>
          <p:cNvPr id="5" name="Content Placeholder 4"/>
          <p:cNvSpPr>
            <a:spLocks noGrp="1"/>
          </p:cNvSpPr>
          <p:nvPr>
            <p:ph sz="half" idx="1"/>
          </p:nvPr>
        </p:nvSpPr>
        <p:spPr/>
        <p:txBody>
          <a:bodyPr/>
          <a:lstStyle/>
          <a:p>
            <a:r>
              <a:rPr lang="en-US" dirty="0" smtClean="0"/>
              <a:t>Steel net dragged along the sea floor</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1143000"/>
            <a:ext cx="4038600" cy="2907792"/>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583" y="4249420"/>
            <a:ext cx="6807581" cy="2151380"/>
          </a:xfrm>
          <a:prstGeom prst="rect">
            <a:avLst/>
          </a:prstGeom>
        </p:spPr>
      </p:pic>
    </p:spTree>
    <p:extLst>
      <p:ext uri="{BB962C8B-B14F-4D97-AF65-F5344CB8AC3E}">
        <p14:creationId xmlns:p14="http://schemas.microsoft.com/office/powerpoint/2010/main" val="722753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Samples – </a:t>
            </a:r>
            <a:br>
              <a:rPr lang="en-US" dirty="0" smtClean="0"/>
            </a:br>
            <a:r>
              <a:rPr lang="en-US" dirty="0" smtClean="0"/>
              <a:t>Sediment Core</a:t>
            </a:r>
            <a:endParaRPr lang="en-US" dirty="0"/>
          </a:p>
        </p:txBody>
      </p:sp>
      <p:sp>
        <p:nvSpPr>
          <p:cNvPr id="3" name="Content Placeholder 2"/>
          <p:cNvSpPr>
            <a:spLocks noGrp="1"/>
          </p:cNvSpPr>
          <p:nvPr>
            <p:ph sz="half" idx="1"/>
          </p:nvPr>
        </p:nvSpPr>
        <p:spPr/>
        <p:txBody>
          <a:bodyPr/>
          <a:lstStyle/>
          <a:p>
            <a:r>
              <a:rPr lang="en-US" dirty="0" smtClean="0"/>
              <a:t>Hollow steel tube driven into soft sediment </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19650" y="2232819"/>
            <a:ext cx="3695700" cy="3810000"/>
          </a:xfrm>
        </p:spPr>
      </p:pic>
      <p:sp>
        <p:nvSpPr>
          <p:cNvPr id="6" name="TextBox 5"/>
          <p:cNvSpPr txBox="1"/>
          <p:nvPr/>
        </p:nvSpPr>
        <p:spPr>
          <a:xfrm>
            <a:off x="6704950" y="6019800"/>
            <a:ext cx="1905650" cy="369332"/>
          </a:xfrm>
          <a:prstGeom prst="rect">
            <a:avLst/>
          </a:prstGeom>
          <a:noFill/>
        </p:spPr>
        <p:txBody>
          <a:bodyPr wrap="none" rtlCol="0">
            <a:spAutoFit/>
          </a:bodyPr>
          <a:lstStyle/>
          <a:p>
            <a:r>
              <a:rPr lang="en-US" dirty="0" err="1" smtClean="0">
                <a:hlinkClick r:id="rId4"/>
              </a:rPr>
              <a:t>Joides</a:t>
            </a:r>
            <a:r>
              <a:rPr lang="en-US" dirty="0" smtClean="0">
                <a:hlinkClick r:id="rId4"/>
              </a:rPr>
              <a:t> Resolution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2884895"/>
            <a:ext cx="3810000" cy="3668305"/>
          </a:xfrm>
          <a:prstGeom prst="rect">
            <a:avLst/>
          </a:prstGeom>
        </p:spPr>
      </p:pic>
      <p:sp>
        <p:nvSpPr>
          <p:cNvPr id="9" name="TextBox 8"/>
          <p:cNvSpPr txBox="1"/>
          <p:nvPr/>
        </p:nvSpPr>
        <p:spPr>
          <a:xfrm>
            <a:off x="1977097" y="6477000"/>
            <a:ext cx="2518703" cy="369332"/>
          </a:xfrm>
          <a:prstGeom prst="rect">
            <a:avLst/>
          </a:prstGeom>
          <a:noFill/>
        </p:spPr>
        <p:txBody>
          <a:bodyPr wrap="none" rtlCol="0">
            <a:spAutoFit/>
          </a:bodyPr>
          <a:lstStyle/>
          <a:p>
            <a:r>
              <a:rPr lang="en-US" dirty="0" smtClean="0">
                <a:hlinkClick r:id="rId6"/>
              </a:rPr>
              <a:t>Marine Sediment Cores</a:t>
            </a:r>
            <a:endParaRPr lang="en-US" dirty="0"/>
          </a:p>
        </p:txBody>
      </p:sp>
    </p:spTree>
    <p:extLst>
      <p:ext uri="{BB962C8B-B14F-4D97-AF65-F5344CB8AC3E}">
        <p14:creationId xmlns:p14="http://schemas.microsoft.com/office/powerpoint/2010/main" val="3210897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Samples –</a:t>
            </a:r>
            <a:br>
              <a:rPr lang="en-US" dirty="0" smtClean="0"/>
            </a:br>
            <a:r>
              <a:rPr lang="en-US" dirty="0" smtClean="0"/>
              <a:t>Wax Cores</a:t>
            </a:r>
            <a:endParaRPr lang="en-US" dirty="0"/>
          </a:p>
        </p:txBody>
      </p:sp>
      <p:sp>
        <p:nvSpPr>
          <p:cNvPr id="3" name="Content Placeholder 2"/>
          <p:cNvSpPr>
            <a:spLocks noGrp="1"/>
          </p:cNvSpPr>
          <p:nvPr>
            <p:ph sz="half" idx="1"/>
          </p:nvPr>
        </p:nvSpPr>
        <p:spPr/>
        <p:txBody>
          <a:bodyPr/>
          <a:lstStyle/>
          <a:p>
            <a:r>
              <a:rPr lang="en-US" dirty="0" smtClean="0"/>
              <a:t>Sticky wax picks up shards of volcanic glass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183340"/>
            <a:ext cx="476250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38700" y="2590800"/>
            <a:ext cx="4038600" cy="3028950"/>
          </a:xfrm>
        </p:spPr>
      </p:pic>
      <p:sp>
        <p:nvSpPr>
          <p:cNvPr id="6" name="TextBox 5"/>
          <p:cNvSpPr txBox="1"/>
          <p:nvPr/>
        </p:nvSpPr>
        <p:spPr>
          <a:xfrm>
            <a:off x="5867400" y="5562600"/>
            <a:ext cx="3092129" cy="369332"/>
          </a:xfrm>
          <a:prstGeom prst="rect">
            <a:avLst/>
          </a:prstGeom>
          <a:noFill/>
        </p:spPr>
        <p:txBody>
          <a:bodyPr wrap="none" rtlCol="0">
            <a:spAutoFit/>
          </a:bodyPr>
          <a:lstStyle/>
          <a:p>
            <a:r>
              <a:rPr lang="en-US" dirty="0" smtClean="0"/>
              <a:t>2004 Juan de Fuca expedition</a:t>
            </a:r>
            <a:endParaRPr lang="en-US" dirty="0"/>
          </a:p>
        </p:txBody>
      </p:sp>
      <p:sp>
        <p:nvSpPr>
          <p:cNvPr id="7" name="TextBox 6"/>
          <p:cNvSpPr txBox="1"/>
          <p:nvPr/>
        </p:nvSpPr>
        <p:spPr>
          <a:xfrm>
            <a:off x="2552505" y="6428096"/>
            <a:ext cx="2463047" cy="369332"/>
          </a:xfrm>
          <a:prstGeom prst="rect">
            <a:avLst/>
          </a:prstGeom>
          <a:noFill/>
        </p:spPr>
        <p:txBody>
          <a:bodyPr wrap="none" rtlCol="0">
            <a:spAutoFit/>
          </a:bodyPr>
          <a:lstStyle/>
          <a:p>
            <a:r>
              <a:rPr lang="en-US" dirty="0" smtClean="0"/>
              <a:t>2011 MBARI expedition</a:t>
            </a:r>
            <a:endParaRPr lang="en-US" dirty="0"/>
          </a:p>
        </p:txBody>
      </p:sp>
    </p:spTree>
    <p:extLst>
      <p:ext uri="{BB962C8B-B14F-4D97-AF65-F5344CB8AC3E}">
        <p14:creationId xmlns:p14="http://schemas.microsoft.com/office/powerpoint/2010/main" val="2074101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Samples –</a:t>
            </a:r>
            <a:br>
              <a:rPr lang="en-US" dirty="0" smtClean="0"/>
            </a:br>
            <a:r>
              <a:rPr lang="en-US" dirty="0" smtClean="0"/>
              <a:t>Sea-floor Drilling</a:t>
            </a:r>
            <a:endParaRPr lang="en-US" dirty="0"/>
          </a:p>
        </p:txBody>
      </p:sp>
      <p:sp>
        <p:nvSpPr>
          <p:cNvPr id="3" name="Content Placeholder 2"/>
          <p:cNvSpPr>
            <a:spLocks noGrp="1"/>
          </p:cNvSpPr>
          <p:nvPr>
            <p:ph sz="half" idx="1"/>
          </p:nvPr>
        </p:nvSpPr>
        <p:spPr/>
        <p:txBody>
          <a:bodyPr/>
          <a:lstStyle/>
          <a:p>
            <a:r>
              <a:rPr lang="en-US" dirty="0" smtClean="0"/>
              <a:t>Oil exploration</a:t>
            </a:r>
          </a:p>
          <a:p>
            <a:r>
              <a:rPr lang="en-US" dirty="0" smtClean="0"/>
              <a:t>Core samples of ocean crust</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668" y="3309451"/>
            <a:ext cx="4259732" cy="3091349"/>
          </a:xfrm>
        </p:spPr>
      </p:pic>
      <p:sp>
        <p:nvSpPr>
          <p:cNvPr id="6" name="TextBox 5"/>
          <p:cNvSpPr txBox="1"/>
          <p:nvPr/>
        </p:nvSpPr>
        <p:spPr>
          <a:xfrm>
            <a:off x="2667000" y="6324600"/>
            <a:ext cx="2077620" cy="369332"/>
          </a:xfrm>
          <a:prstGeom prst="rect">
            <a:avLst/>
          </a:prstGeom>
          <a:noFill/>
        </p:spPr>
        <p:txBody>
          <a:bodyPr wrap="none" rtlCol="0">
            <a:spAutoFit/>
          </a:bodyPr>
          <a:lstStyle/>
          <a:p>
            <a:r>
              <a:rPr lang="en-US" dirty="0" smtClean="0"/>
              <a:t>JOIDES Resolution</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2203778"/>
            <a:ext cx="4479636" cy="3359727"/>
          </a:xfrm>
          <a:prstGeom prst="rect">
            <a:avLst/>
          </a:prstGeom>
        </p:spPr>
      </p:pic>
      <p:sp>
        <p:nvSpPr>
          <p:cNvPr id="8" name="TextBox 7"/>
          <p:cNvSpPr txBox="1"/>
          <p:nvPr/>
        </p:nvSpPr>
        <p:spPr>
          <a:xfrm>
            <a:off x="8091995" y="5506028"/>
            <a:ext cx="899605" cy="369332"/>
          </a:xfrm>
          <a:prstGeom prst="rect">
            <a:avLst/>
          </a:prstGeom>
          <a:noFill/>
        </p:spPr>
        <p:txBody>
          <a:bodyPr wrap="none" rtlCol="0">
            <a:spAutoFit/>
          </a:bodyPr>
          <a:lstStyle/>
          <a:p>
            <a:r>
              <a:rPr lang="en-US" dirty="0" err="1" smtClean="0"/>
              <a:t>Chikyū</a:t>
            </a:r>
            <a:endParaRPr lang="en-US" dirty="0"/>
          </a:p>
        </p:txBody>
      </p:sp>
    </p:spTree>
    <p:extLst>
      <p:ext uri="{BB962C8B-B14F-4D97-AF65-F5344CB8AC3E}">
        <p14:creationId xmlns:p14="http://schemas.microsoft.com/office/powerpoint/2010/main" val="1008729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Samples –</a:t>
            </a:r>
            <a:br>
              <a:rPr lang="en-US" dirty="0" smtClean="0"/>
            </a:br>
            <a:r>
              <a:rPr lang="en-US" dirty="0" smtClean="0"/>
              <a:t>ROV</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623344"/>
            <a:ext cx="4038600" cy="302895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623344"/>
            <a:ext cx="4038600" cy="3028950"/>
          </a:xfrm>
        </p:spPr>
      </p:pic>
      <p:sp>
        <p:nvSpPr>
          <p:cNvPr id="9" name="TextBox 8"/>
          <p:cNvSpPr txBox="1"/>
          <p:nvPr/>
        </p:nvSpPr>
        <p:spPr>
          <a:xfrm>
            <a:off x="4338710" y="6180407"/>
            <a:ext cx="4503862" cy="369332"/>
          </a:xfrm>
          <a:prstGeom prst="rect">
            <a:avLst/>
          </a:prstGeom>
          <a:noFill/>
        </p:spPr>
        <p:txBody>
          <a:bodyPr wrap="none" rtlCol="0">
            <a:spAutoFit/>
          </a:bodyPr>
          <a:lstStyle/>
          <a:p>
            <a:r>
              <a:rPr lang="en-US" dirty="0" smtClean="0"/>
              <a:t>2004 MBARI expedition to the Juan de Fuca</a:t>
            </a:r>
            <a:endParaRPr lang="en-US" dirty="0"/>
          </a:p>
        </p:txBody>
      </p:sp>
    </p:spTree>
    <p:extLst>
      <p:ext uri="{BB962C8B-B14F-4D97-AF65-F5344CB8AC3E}">
        <p14:creationId xmlns:p14="http://schemas.microsoft.com/office/powerpoint/2010/main" val="3857796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ROV Tiburon</a:t>
            </a:r>
            <a:endParaRPr lang="en-US" dirty="0"/>
          </a:p>
        </p:txBody>
      </p:sp>
      <p:pic>
        <p:nvPicPr>
          <p:cNvPr id="12"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676400" y="1825382"/>
            <a:ext cx="5912915" cy="4434686"/>
          </a:xfrm>
        </p:spPr>
      </p:pic>
      <p:sp>
        <p:nvSpPr>
          <p:cNvPr id="13" name="TextBox 12"/>
          <p:cNvSpPr txBox="1"/>
          <p:nvPr/>
        </p:nvSpPr>
        <p:spPr>
          <a:xfrm>
            <a:off x="4338710" y="6260068"/>
            <a:ext cx="4503862" cy="369332"/>
          </a:xfrm>
          <a:prstGeom prst="rect">
            <a:avLst/>
          </a:prstGeom>
          <a:noFill/>
        </p:spPr>
        <p:txBody>
          <a:bodyPr wrap="none" rtlCol="0">
            <a:spAutoFit/>
          </a:bodyPr>
          <a:lstStyle/>
          <a:p>
            <a:r>
              <a:rPr lang="en-US" dirty="0" smtClean="0"/>
              <a:t>2004 MBARI expedition to the Juan de Fuca</a:t>
            </a:r>
            <a:endParaRPr lang="en-US" dirty="0"/>
          </a:p>
        </p:txBody>
      </p:sp>
    </p:spTree>
    <p:extLst>
      <p:ext uri="{BB962C8B-B14F-4D97-AF65-F5344CB8AC3E}">
        <p14:creationId xmlns:p14="http://schemas.microsoft.com/office/powerpoint/2010/main" val="34306396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Room</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74" y="2286000"/>
            <a:ext cx="4265744" cy="3199307"/>
          </a:xfrm>
          <a:prstGeom prst="rect">
            <a:avLst/>
          </a:prstGeom>
        </p:spPr>
      </p:pic>
      <p:pic>
        <p:nvPicPr>
          <p:cNvPr id="1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49140" y="2386322"/>
            <a:ext cx="4442460" cy="2998661"/>
          </a:xfrm>
        </p:spPr>
      </p:pic>
      <p:sp>
        <p:nvSpPr>
          <p:cNvPr id="13" name="TextBox 12"/>
          <p:cNvSpPr txBox="1"/>
          <p:nvPr/>
        </p:nvSpPr>
        <p:spPr>
          <a:xfrm>
            <a:off x="196668" y="5562600"/>
            <a:ext cx="4503862" cy="369332"/>
          </a:xfrm>
          <a:prstGeom prst="rect">
            <a:avLst/>
          </a:prstGeom>
          <a:noFill/>
        </p:spPr>
        <p:txBody>
          <a:bodyPr wrap="none" rtlCol="0">
            <a:spAutoFit/>
          </a:bodyPr>
          <a:lstStyle/>
          <a:p>
            <a:r>
              <a:rPr lang="en-US" dirty="0" smtClean="0"/>
              <a:t>2004 MBARI expedition to the Juan de Fuca</a:t>
            </a:r>
            <a:endParaRPr lang="en-US" dirty="0"/>
          </a:p>
        </p:txBody>
      </p:sp>
    </p:spTree>
    <p:extLst>
      <p:ext uri="{BB962C8B-B14F-4D97-AF65-F5344CB8AC3E}">
        <p14:creationId xmlns:p14="http://schemas.microsoft.com/office/powerpoint/2010/main" val="17506494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Remote Sensing –</a:t>
            </a:r>
            <a:br>
              <a:rPr lang="en-US" dirty="0" smtClean="0"/>
            </a:br>
            <a:r>
              <a:rPr lang="en-US" dirty="0" smtClean="0"/>
              <a:t>Echo Sounding</a:t>
            </a:r>
            <a:endParaRPr lang="en-US" dirty="0"/>
          </a:p>
        </p:txBody>
      </p:sp>
      <p:sp>
        <p:nvSpPr>
          <p:cNvPr id="3" name="Content Placeholder 2"/>
          <p:cNvSpPr>
            <a:spLocks noGrp="1"/>
          </p:cNvSpPr>
          <p:nvPr>
            <p:ph idx="1"/>
          </p:nvPr>
        </p:nvSpPr>
        <p:spPr/>
        <p:txBody>
          <a:bodyPr/>
          <a:lstStyle/>
          <a:p>
            <a:r>
              <a:rPr lang="en-US" dirty="0" smtClean="0"/>
              <a:t>Map sea floor topography through timing of sound reflections</a:t>
            </a:r>
          </a:p>
          <a:p>
            <a:r>
              <a:rPr lang="en-US" dirty="0" smtClean="0"/>
              <a:t>SONAR</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84" r="9340"/>
          <a:stretch/>
        </p:blipFill>
        <p:spPr bwMode="auto">
          <a:xfrm>
            <a:off x="167640" y="3706653"/>
            <a:ext cx="3566160" cy="227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2819400"/>
            <a:ext cx="5130471" cy="3591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2914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Remote Sensing –</a:t>
            </a:r>
            <a:br>
              <a:rPr lang="en-US" dirty="0" smtClean="0"/>
            </a:br>
            <a:r>
              <a:rPr lang="en-US" dirty="0" smtClean="0"/>
              <a:t>Seismic Profiling</a:t>
            </a:r>
            <a:endParaRPr lang="en-US" dirty="0"/>
          </a:p>
        </p:txBody>
      </p:sp>
      <p:sp>
        <p:nvSpPr>
          <p:cNvPr id="3" name="Content Placeholder 2"/>
          <p:cNvSpPr>
            <a:spLocks noGrp="1"/>
          </p:cNvSpPr>
          <p:nvPr>
            <p:ph idx="1"/>
          </p:nvPr>
        </p:nvSpPr>
        <p:spPr/>
        <p:txBody>
          <a:bodyPr/>
          <a:lstStyle/>
          <a:p>
            <a:r>
              <a:rPr lang="en-US" dirty="0" smtClean="0"/>
              <a:t>High energy signal that penetrates and reflects off layers of sediment and rock</a:t>
            </a:r>
          </a:p>
          <a:p>
            <a:pPr lvl="1"/>
            <a:r>
              <a:rPr lang="en-US" dirty="0" smtClean="0"/>
              <a:t>Structure and topography</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086225"/>
            <a:ext cx="354330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3283527"/>
            <a:ext cx="5195455" cy="3498273"/>
          </a:xfrm>
          <a:prstGeom prst="rect">
            <a:avLst/>
          </a:prstGeom>
        </p:spPr>
      </p:pic>
      <p:sp>
        <p:nvSpPr>
          <p:cNvPr id="5" name="TextBox 4"/>
          <p:cNvSpPr txBox="1"/>
          <p:nvPr/>
        </p:nvSpPr>
        <p:spPr>
          <a:xfrm>
            <a:off x="5472752" y="2999096"/>
            <a:ext cx="3537122" cy="369332"/>
          </a:xfrm>
          <a:prstGeom prst="rect">
            <a:avLst/>
          </a:prstGeom>
          <a:noFill/>
        </p:spPr>
        <p:txBody>
          <a:bodyPr wrap="none" rtlCol="0">
            <a:spAutoFit/>
          </a:bodyPr>
          <a:lstStyle/>
          <a:p>
            <a:r>
              <a:rPr lang="en-US" dirty="0" smtClean="0"/>
              <a:t>Seismic profile off east coast of FL</a:t>
            </a:r>
            <a:endParaRPr lang="en-US" dirty="0"/>
          </a:p>
        </p:txBody>
      </p:sp>
    </p:spTree>
    <p:extLst>
      <p:ext uri="{BB962C8B-B14F-4D97-AF65-F5344CB8AC3E}">
        <p14:creationId xmlns:p14="http://schemas.microsoft.com/office/powerpoint/2010/main" val="1193257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Origin of Oceans</a:t>
            </a:r>
            <a:endParaRPr lang="en-US" dirty="0"/>
          </a:p>
        </p:txBody>
      </p:sp>
      <p:sp>
        <p:nvSpPr>
          <p:cNvPr id="5" name="Text Placeholder 4"/>
          <p:cNvSpPr>
            <a:spLocks noGrp="1"/>
          </p:cNvSpPr>
          <p:nvPr>
            <p:ph type="body" idx="1"/>
          </p:nvPr>
        </p:nvSpPr>
        <p:spPr/>
        <p:txBody>
          <a:bodyPr/>
          <a:lstStyle/>
          <a:p>
            <a:r>
              <a:rPr lang="en-US" dirty="0" smtClean="0"/>
              <a:t>15.1</a:t>
            </a:r>
            <a:endParaRPr lang="en-US" dirty="0"/>
          </a:p>
        </p:txBody>
      </p:sp>
    </p:spTree>
    <p:extLst>
      <p:ext uri="{BB962C8B-B14F-4D97-AF65-F5344CB8AC3E}">
        <p14:creationId xmlns:p14="http://schemas.microsoft.com/office/powerpoint/2010/main" val="1696936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Remote Sensing –</a:t>
            </a:r>
            <a:br>
              <a:rPr lang="en-US" dirty="0" smtClean="0"/>
            </a:br>
            <a:r>
              <a:rPr lang="en-US" dirty="0" smtClean="0"/>
              <a:t>Magnetometer</a:t>
            </a:r>
            <a:endParaRPr lang="en-US" dirty="0"/>
          </a:p>
        </p:txBody>
      </p:sp>
      <p:sp>
        <p:nvSpPr>
          <p:cNvPr id="3" name="Content Placeholder 2"/>
          <p:cNvSpPr>
            <a:spLocks noGrp="1"/>
          </p:cNvSpPr>
          <p:nvPr>
            <p:ph idx="1"/>
          </p:nvPr>
        </p:nvSpPr>
        <p:spPr/>
        <p:txBody>
          <a:bodyPr/>
          <a:lstStyle/>
          <a:p>
            <a:r>
              <a:rPr lang="en-US" dirty="0" smtClean="0"/>
              <a:t>Measures magnetic field</a:t>
            </a:r>
            <a:endParaRPr lang="en-US" dirty="0"/>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05" y="2543185"/>
            <a:ext cx="3920195" cy="3988797"/>
          </a:xfrm>
          <a:prstGeom prst="rect">
            <a:avLst/>
          </a:prstGeom>
        </p:spPr>
      </p:pic>
      <p:sp>
        <p:nvSpPr>
          <p:cNvPr id="5" name="TextBox 4"/>
          <p:cNvSpPr txBox="1"/>
          <p:nvPr/>
        </p:nvSpPr>
        <p:spPr>
          <a:xfrm>
            <a:off x="2645897" y="6472746"/>
            <a:ext cx="1556836" cy="369332"/>
          </a:xfrm>
          <a:prstGeom prst="rect">
            <a:avLst/>
          </a:prstGeom>
          <a:noFill/>
        </p:spPr>
        <p:txBody>
          <a:bodyPr wrap="none" rtlCol="0">
            <a:spAutoFit/>
          </a:bodyPr>
          <a:lstStyle/>
          <a:p>
            <a:r>
              <a:rPr lang="en-US" dirty="0" smtClean="0"/>
              <a:t>Magnetometer</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250" y="2633352"/>
            <a:ext cx="4525150" cy="373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339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Remote Sensing –</a:t>
            </a:r>
            <a:br>
              <a:rPr lang="en-US" dirty="0" smtClean="0"/>
            </a:br>
            <a:r>
              <a:rPr lang="en-US" dirty="0" smtClean="0"/>
              <a:t>Microwave Radar</a:t>
            </a:r>
            <a:endParaRPr lang="en-US" dirty="0"/>
          </a:p>
        </p:txBody>
      </p:sp>
      <p:sp>
        <p:nvSpPr>
          <p:cNvPr id="3" name="Content Placeholder 2"/>
          <p:cNvSpPr>
            <a:spLocks noGrp="1"/>
          </p:cNvSpPr>
          <p:nvPr>
            <p:ph idx="1"/>
          </p:nvPr>
        </p:nvSpPr>
        <p:spPr/>
        <p:txBody>
          <a:bodyPr/>
          <a:lstStyle/>
          <a:p>
            <a:r>
              <a:rPr lang="en-US" dirty="0" smtClean="0"/>
              <a:t>Microwave pulses from satellites detect swells and depressions on sea surface</a:t>
            </a:r>
          </a:p>
          <a:p>
            <a:pPr lvl="1"/>
            <a:r>
              <a:rPr lang="en-US" dirty="0" smtClean="0"/>
              <a:t>Can reflect sea floor topography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058" y="3352800"/>
            <a:ext cx="4723142" cy="3282583"/>
          </a:xfrm>
          <a:prstGeom prst="rect">
            <a:avLst/>
          </a:prstGeom>
        </p:spPr>
      </p:pic>
      <p:sp>
        <p:nvSpPr>
          <p:cNvPr id="5" name="TextBox 4"/>
          <p:cNvSpPr txBox="1"/>
          <p:nvPr/>
        </p:nvSpPr>
        <p:spPr>
          <a:xfrm>
            <a:off x="3200400" y="6551220"/>
            <a:ext cx="4208844" cy="369332"/>
          </a:xfrm>
          <a:prstGeom prst="rect">
            <a:avLst/>
          </a:prstGeom>
          <a:noFill/>
        </p:spPr>
        <p:txBody>
          <a:bodyPr wrap="none" rtlCol="0">
            <a:spAutoFit/>
          </a:bodyPr>
          <a:lstStyle/>
          <a:p>
            <a:r>
              <a:rPr lang="en-US" dirty="0" smtClean="0"/>
              <a:t>Sea surface height during El Nino, NASA</a:t>
            </a:r>
            <a:endParaRPr lang="en-US" dirty="0"/>
          </a:p>
        </p:txBody>
      </p:sp>
    </p:spTree>
    <p:extLst>
      <p:ext uri="{BB962C8B-B14F-4D97-AF65-F5344CB8AC3E}">
        <p14:creationId xmlns:p14="http://schemas.microsoft.com/office/powerpoint/2010/main" val="2913686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Features of the Sea Floor</a:t>
            </a:r>
            <a:endParaRPr lang="en-US" dirty="0"/>
          </a:p>
        </p:txBody>
      </p:sp>
      <p:sp>
        <p:nvSpPr>
          <p:cNvPr id="5" name="Text Placeholder 4"/>
          <p:cNvSpPr>
            <a:spLocks noGrp="1"/>
          </p:cNvSpPr>
          <p:nvPr>
            <p:ph type="body" idx="1"/>
          </p:nvPr>
        </p:nvSpPr>
        <p:spPr/>
        <p:txBody>
          <a:bodyPr/>
          <a:lstStyle/>
          <a:p>
            <a:r>
              <a:rPr lang="en-US" dirty="0" smtClean="0"/>
              <a:t>15.4</a:t>
            </a:r>
            <a:endParaRPr lang="en-US" dirty="0"/>
          </a:p>
        </p:txBody>
      </p:sp>
    </p:spTree>
    <p:extLst>
      <p:ext uri="{BB962C8B-B14F-4D97-AF65-F5344CB8AC3E}">
        <p14:creationId xmlns:p14="http://schemas.microsoft.com/office/powerpoint/2010/main" val="3867524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Mid-Ocean Ridge System</a:t>
            </a:r>
            <a:endParaRPr lang="en-US" dirty="0"/>
          </a:p>
        </p:txBody>
      </p:sp>
      <p:sp>
        <p:nvSpPr>
          <p:cNvPr id="5" name="Content Placeholder 4"/>
          <p:cNvSpPr>
            <a:spLocks noGrp="1"/>
          </p:cNvSpPr>
          <p:nvPr>
            <p:ph sz="half" idx="1"/>
          </p:nvPr>
        </p:nvSpPr>
        <p:spPr/>
        <p:txBody>
          <a:bodyPr/>
          <a:lstStyle/>
          <a:p>
            <a:r>
              <a:rPr lang="en-US" dirty="0" smtClean="0"/>
              <a:t>After WWI, sea floor surveys find Mid-Atlantic Ridge</a:t>
            </a:r>
          </a:p>
          <a:p>
            <a:r>
              <a:rPr lang="en-US" dirty="0" smtClean="0"/>
              <a:t>WWII – submarines</a:t>
            </a:r>
          </a:p>
          <a:p>
            <a:pPr lvl="1"/>
            <a:r>
              <a:rPr lang="en-US" dirty="0" smtClean="0"/>
              <a:t>Echo sounding</a:t>
            </a:r>
          </a:p>
          <a:p>
            <a:pPr lvl="1"/>
            <a:r>
              <a:rPr lang="en-US" dirty="0" smtClean="0"/>
              <a:t>Sea floor topographic diversity</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04894" y="2443353"/>
            <a:ext cx="4886706" cy="3388931"/>
          </a:xfrm>
        </p:spPr>
      </p:pic>
    </p:spTree>
    <p:extLst>
      <p:ext uri="{BB962C8B-B14F-4D97-AF65-F5344CB8AC3E}">
        <p14:creationId xmlns:p14="http://schemas.microsoft.com/office/powerpoint/2010/main" val="6084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4572000"/>
          </a:xfrm>
          <a:prstGeom prst="rect">
            <a:avLst/>
          </a:prstGeom>
        </p:spPr>
      </p:pic>
    </p:spTree>
    <p:extLst>
      <p:ext uri="{BB962C8B-B14F-4D97-AF65-F5344CB8AC3E}">
        <p14:creationId xmlns:p14="http://schemas.microsoft.com/office/powerpoint/2010/main" val="2095451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Rift Valley</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Elongate depression at divergent plate boundary</a:t>
            </a:r>
          </a:p>
          <a:p>
            <a:pPr lvl="1"/>
            <a:r>
              <a:rPr lang="en-US" dirty="0" smtClean="0"/>
              <a:t>1 to 2 km deep</a:t>
            </a:r>
          </a:p>
          <a:p>
            <a:pPr lvl="1"/>
            <a:r>
              <a:rPr lang="en-US" dirty="0" smtClean="0"/>
              <a:t>Several km wide</a:t>
            </a:r>
          </a:p>
          <a:p>
            <a:pPr lvl="1"/>
            <a:r>
              <a:rPr lang="en-US" dirty="0" smtClean="0"/>
              <a:t>Volcanic</a:t>
            </a:r>
          </a:p>
          <a:p>
            <a:pPr lvl="1"/>
            <a:r>
              <a:rPr lang="en-US" dirty="0" smtClean="0"/>
              <a:t>New crust warmer, less dense</a:t>
            </a:r>
          </a:p>
          <a:p>
            <a:pPr lvl="2"/>
            <a:r>
              <a:rPr lang="en-US" dirty="0" smtClean="0"/>
              <a:t>Buoyantly rises</a:t>
            </a:r>
          </a:p>
          <a:p>
            <a:pPr lvl="1"/>
            <a:r>
              <a:rPr lang="en-US" dirty="0" smtClean="0"/>
              <a:t>Crust cools as it moves away from ridge axis</a:t>
            </a:r>
          </a:p>
          <a:p>
            <a:pPr lvl="2"/>
            <a:r>
              <a:rPr lang="en-US" dirty="0" smtClean="0"/>
              <a:t>Density increases, crust thickens and sinks</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491080"/>
            <a:ext cx="4038600" cy="3293478"/>
          </a:xfrm>
        </p:spPr>
      </p:pic>
    </p:spTree>
    <p:extLst>
      <p:ext uri="{BB962C8B-B14F-4D97-AF65-F5344CB8AC3E}">
        <p14:creationId xmlns:p14="http://schemas.microsoft.com/office/powerpoint/2010/main" val="1485555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028694" y="2895600"/>
            <a:ext cx="4886706" cy="2330582"/>
          </a:xfrm>
        </p:spPr>
      </p:pic>
      <p:sp>
        <p:nvSpPr>
          <p:cNvPr id="2" name="Title 1"/>
          <p:cNvSpPr>
            <a:spLocks noGrp="1"/>
          </p:cNvSpPr>
          <p:nvPr>
            <p:ph type="title"/>
          </p:nvPr>
        </p:nvSpPr>
        <p:spPr/>
        <p:txBody>
          <a:bodyPr/>
          <a:lstStyle/>
          <a:p>
            <a:r>
              <a:rPr lang="en-US" dirty="0" smtClean="0"/>
              <a:t>Transform Faulting</a:t>
            </a:r>
            <a:endParaRPr lang="en-US" dirty="0"/>
          </a:p>
        </p:txBody>
      </p:sp>
      <p:sp>
        <p:nvSpPr>
          <p:cNvPr id="3" name="Content Placeholder 2"/>
          <p:cNvSpPr>
            <a:spLocks noGrp="1"/>
          </p:cNvSpPr>
          <p:nvPr>
            <p:ph sz="half" idx="1"/>
          </p:nvPr>
        </p:nvSpPr>
        <p:spPr>
          <a:xfrm>
            <a:off x="457200" y="1920085"/>
            <a:ext cx="3962400" cy="4434840"/>
          </a:xfrm>
        </p:spPr>
        <p:txBody>
          <a:bodyPr/>
          <a:lstStyle/>
          <a:p>
            <a:r>
              <a:rPr lang="en-US" dirty="0" smtClean="0"/>
              <a:t>Transform faults cut across rift valley and ridge</a:t>
            </a:r>
          </a:p>
          <a:p>
            <a:pPr lvl="1"/>
            <a:r>
              <a:rPr lang="en-US" dirty="0" smtClean="0"/>
              <a:t>Extend through entire thickness of lithosphere</a:t>
            </a:r>
          </a:p>
          <a:p>
            <a:pPr lvl="1"/>
            <a:r>
              <a:rPr lang="en-US" dirty="0" smtClean="0"/>
              <a:t>Ridge segments offset</a:t>
            </a:r>
          </a:p>
          <a:p>
            <a:pPr lvl="2"/>
            <a:r>
              <a:rPr lang="en-US" dirty="0" smtClean="0"/>
              <a:t>Accommodate spherical shape of planet</a:t>
            </a:r>
          </a:p>
          <a:p>
            <a:pPr lvl="2"/>
            <a:r>
              <a:rPr lang="en-US" dirty="0" smtClean="0"/>
              <a:t>Small to large offsets</a:t>
            </a:r>
            <a:endParaRPr lang="en-US" dirty="0"/>
          </a:p>
        </p:txBody>
      </p:sp>
    </p:spTree>
    <p:extLst>
      <p:ext uri="{BB962C8B-B14F-4D97-AF65-F5344CB8AC3E}">
        <p14:creationId xmlns:p14="http://schemas.microsoft.com/office/powerpoint/2010/main" val="3692951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Sea Level Changes </a:t>
            </a:r>
            <a:br>
              <a:rPr lang="en-US" dirty="0" smtClean="0"/>
            </a:br>
            <a:r>
              <a:rPr lang="en-US" dirty="0" smtClean="0"/>
              <a:t>and the Mid-Ocean Ridge System</a:t>
            </a:r>
            <a:endParaRPr lang="en-US" dirty="0"/>
          </a:p>
        </p:txBody>
      </p:sp>
      <p:sp>
        <p:nvSpPr>
          <p:cNvPr id="7" name="Content Placeholder 6"/>
          <p:cNvSpPr>
            <a:spLocks noGrp="1"/>
          </p:cNvSpPr>
          <p:nvPr>
            <p:ph idx="1"/>
          </p:nvPr>
        </p:nvSpPr>
        <p:spPr/>
        <p:txBody>
          <a:bodyPr/>
          <a:lstStyle/>
          <a:p>
            <a:r>
              <a:rPr lang="en-US" dirty="0" smtClean="0"/>
              <a:t>Thin layers of marine sedimentary rocks on continents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743200"/>
            <a:ext cx="7315200" cy="3657600"/>
          </a:xfrm>
          <a:prstGeom prst="rect">
            <a:avLst/>
          </a:prstGeom>
        </p:spPr>
      </p:pic>
      <p:sp>
        <p:nvSpPr>
          <p:cNvPr id="9" name="TextBox 8"/>
          <p:cNvSpPr txBox="1"/>
          <p:nvPr/>
        </p:nvSpPr>
        <p:spPr>
          <a:xfrm>
            <a:off x="5665975" y="6338248"/>
            <a:ext cx="2639825" cy="369332"/>
          </a:xfrm>
          <a:prstGeom prst="rect">
            <a:avLst/>
          </a:prstGeom>
          <a:noFill/>
        </p:spPr>
        <p:txBody>
          <a:bodyPr wrap="none" rtlCol="0">
            <a:spAutoFit/>
          </a:bodyPr>
          <a:lstStyle/>
          <a:p>
            <a:r>
              <a:rPr lang="en-US" dirty="0" smtClean="0">
                <a:hlinkClick r:id="rId4"/>
              </a:rPr>
              <a:t>Late Cretaceous sea level</a:t>
            </a:r>
            <a:endParaRPr lang="en-US" dirty="0"/>
          </a:p>
        </p:txBody>
      </p:sp>
    </p:spTree>
    <p:extLst>
      <p:ext uri="{BB962C8B-B14F-4D97-AF65-F5344CB8AC3E}">
        <p14:creationId xmlns:p14="http://schemas.microsoft.com/office/powerpoint/2010/main" val="1949500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Spreading Rates and Ridge Volume</a:t>
            </a:r>
            <a:endParaRPr lang="en-US" dirty="0"/>
          </a:p>
        </p:txBody>
      </p:sp>
      <p:sp>
        <p:nvSpPr>
          <p:cNvPr id="6" name="Content Placeholder 5"/>
          <p:cNvSpPr>
            <a:spLocks noGrp="1"/>
          </p:cNvSpPr>
          <p:nvPr>
            <p:ph sz="half" idx="1"/>
          </p:nvPr>
        </p:nvSpPr>
        <p:spPr/>
        <p:txBody>
          <a:bodyPr>
            <a:normAutofit fontScale="92500" lnSpcReduction="20000"/>
          </a:bodyPr>
          <a:lstStyle/>
          <a:p>
            <a:r>
              <a:rPr lang="en-US" dirty="0" smtClean="0"/>
              <a:t>Mid-ocean ridge sit buoyantly higher</a:t>
            </a:r>
          </a:p>
          <a:p>
            <a:pPr lvl="1"/>
            <a:r>
              <a:rPr lang="en-US" dirty="0" smtClean="0"/>
              <a:t>Hotter, less dense</a:t>
            </a:r>
          </a:p>
          <a:p>
            <a:pPr lvl="1"/>
            <a:r>
              <a:rPr lang="en-US" dirty="0" smtClean="0"/>
              <a:t>Displaces water</a:t>
            </a:r>
          </a:p>
          <a:p>
            <a:endParaRPr lang="en-US" dirty="0"/>
          </a:p>
          <a:p>
            <a:r>
              <a:rPr lang="en-US" dirty="0" smtClean="0"/>
              <a:t>Highest in center, where crust is hottest</a:t>
            </a:r>
          </a:p>
          <a:p>
            <a:r>
              <a:rPr lang="en-US" dirty="0" smtClean="0"/>
              <a:t>Elevation decreases as crust thickens and cools</a:t>
            </a:r>
          </a:p>
          <a:p>
            <a:endParaRPr lang="en-US" dirty="0"/>
          </a:p>
          <a:p>
            <a:r>
              <a:rPr lang="en-US" dirty="0" smtClean="0"/>
              <a:t>Fast vs. slow spreading rates determine amount of water displaced</a:t>
            </a:r>
            <a:endParaRPr lang="en-US"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35788" y="2484434"/>
            <a:ext cx="4279612" cy="3306771"/>
          </a:xfrm>
        </p:spPr>
      </p:pic>
    </p:spTree>
    <p:extLst>
      <p:ext uri="{BB962C8B-B14F-4D97-AF65-F5344CB8AC3E}">
        <p14:creationId xmlns:p14="http://schemas.microsoft.com/office/powerpoint/2010/main" val="3229492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Life on the Mid-Ocean Ridge System</a:t>
            </a:r>
            <a:endParaRPr lang="en-US" sz="4400" dirty="0"/>
          </a:p>
        </p:txBody>
      </p:sp>
      <p:sp>
        <p:nvSpPr>
          <p:cNvPr id="3" name="Content Placeholder 2"/>
          <p:cNvSpPr>
            <a:spLocks noGrp="1"/>
          </p:cNvSpPr>
          <p:nvPr>
            <p:ph sz="half" idx="1"/>
          </p:nvPr>
        </p:nvSpPr>
        <p:spPr/>
        <p:txBody>
          <a:bodyPr/>
          <a:lstStyle/>
          <a:p>
            <a:r>
              <a:rPr lang="en-US" dirty="0" smtClean="0"/>
              <a:t>Rarely significant light beyond 200 m depth</a:t>
            </a:r>
          </a:p>
          <a:p>
            <a:pPr lvl="1"/>
            <a:r>
              <a:rPr lang="en-US" dirty="0" smtClean="0"/>
              <a:t>No sunlight for photosynthesis</a:t>
            </a:r>
          </a:p>
          <a:p>
            <a:pPr lvl="1"/>
            <a:endParaRPr lang="en-US" dirty="0"/>
          </a:p>
          <a:p>
            <a:r>
              <a:rPr lang="en-US" dirty="0" smtClean="0"/>
              <a:t>Huge, unique ecosystems found on the sea floor</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27269" y="1828800"/>
            <a:ext cx="2080463" cy="4877277"/>
          </a:xfrm>
        </p:spPr>
      </p:pic>
    </p:spTree>
    <p:extLst>
      <p:ext uri="{BB962C8B-B14F-4D97-AF65-F5344CB8AC3E}">
        <p14:creationId xmlns:p14="http://schemas.microsoft.com/office/powerpoint/2010/main" val="2502081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Primordial Earth</a:t>
            </a:r>
            <a:endParaRPr lang="en-US" dirty="0"/>
          </a:p>
        </p:txBody>
      </p:sp>
      <p:sp>
        <p:nvSpPr>
          <p:cNvPr id="7" name="Text Box 3"/>
          <p:cNvSpPr txBox="1">
            <a:spLocks noChangeArrowheads="1"/>
          </p:cNvSpPr>
          <p:nvPr/>
        </p:nvSpPr>
        <p:spPr bwMode="auto">
          <a:xfrm>
            <a:off x="5638800" y="5486400"/>
            <a:ext cx="3151043"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9112" rIns="90000" bIns="45000"/>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r" eaLnBrk="1"/>
            <a:r>
              <a:rPr lang="en-US" altLang="en-US" sz="1600" dirty="0" smtClean="0">
                <a:solidFill>
                  <a:schemeClr val="accent1">
                    <a:lumMod val="50000"/>
                  </a:schemeClr>
                </a:solidFill>
              </a:rPr>
              <a:t>Artwork </a:t>
            </a:r>
            <a:r>
              <a:rPr lang="en-US" altLang="en-US" sz="1600" dirty="0">
                <a:solidFill>
                  <a:schemeClr val="accent1">
                    <a:lumMod val="50000"/>
                  </a:schemeClr>
                </a:solidFill>
              </a:rPr>
              <a:t>showing the early Earth </a:t>
            </a:r>
            <a:r>
              <a:rPr lang="en-US" altLang="en-US" sz="1600" dirty="0" smtClean="0">
                <a:solidFill>
                  <a:schemeClr val="accent1">
                    <a:lumMod val="50000"/>
                  </a:schemeClr>
                </a:solidFill>
              </a:rPr>
              <a:t/>
            </a:r>
            <a:br>
              <a:rPr lang="en-US" altLang="en-US" sz="1600" dirty="0" smtClean="0">
                <a:solidFill>
                  <a:schemeClr val="accent1">
                    <a:lumMod val="50000"/>
                  </a:schemeClr>
                </a:solidFill>
              </a:rPr>
            </a:br>
            <a:r>
              <a:rPr lang="en-US" altLang="en-US" sz="1600" dirty="0" smtClean="0">
                <a:solidFill>
                  <a:schemeClr val="accent1">
                    <a:lumMod val="50000"/>
                  </a:schemeClr>
                </a:solidFill>
              </a:rPr>
              <a:t>(</a:t>
            </a:r>
            <a:r>
              <a:rPr lang="en-US" altLang="en-US" sz="1600" dirty="0">
                <a:solidFill>
                  <a:schemeClr val="accent1">
                    <a:lumMod val="50000"/>
                  </a:schemeClr>
                </a:solidFill>
              </a:rPr>
              <a:t>credit: Walter Myers/SPL)</a:t>
            </a:r>
          </a:p>
        </p:txBody>
      </p:sp>
      <p:sp>
        <p:nvSpPr>
          <p:cNvPr id="9" name="Content Placeholder 8"/>
          <p:cNvSpPr>
            <a:spLocks noGrp="1"/>
          </p:cNvSpPr>
          <p:nvPr>
            <p:ph sz="half" idx="1"/>
          </p:nvPr>
        </p:nvSpPr>
        <p:spPr/>
        <p:txBody>
          <a:bodyPr/>
          <a:lstStyle/>
          <a:p>
            <a:r>
              <a:rPr lang="en-US" dirty="0" smtClean="0"/>
              <a:t>Molten</a:t>
            </a:r>
          </a:p>
          <a:p>
            <a:pPr lvl="1"/>
            <a:r>
              <a:rPr lang="en-US" dirty="0" smtClean="0"/>
              <a:t>Heated by impacts, radioactive decay</a:t>
            </a:r>
          </a:p>
          <a:p>
            <a:r>
              <a:rPr lang="en-US" dirty="0" smtClean="0"/>
              <a:t>No atmosphere</a:t>
            </a:r>
          </a:p>
          <a:p>
            <a:r>
              <a:rPr lang="en-US" dirty="0" smtClean="0"/>
              <a:t>No oceans or life</a:t>
            </a:r>
          </a:p>
          <a:p>
            <a:r>
              <a:rPr lang="en-US" dirty="0" smtClean="0"/>
              <a:t>Very few volatiles</a:t>
            </a:r>
          </a:p>
        </p:txBody>
      </p:sp>
      <p:pic>
        <p:nvPicPr>
          <p:cNvPr id="1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3810000" y="2763434"/>
            <a:ext cx="4886706" cy="27487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53849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Chemosynthesis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Ocean water flowing through fractures in basaltic crust</a:t>
            </a:r>
          </a:p>
          <a:p>
            <a:pPr lvl="1"/>
            <a:r>
              <a:rPr lang="en-US" dirty="0" smtClean="0"/>
              <a:t>Hot water dissolves metal and sulfur and rises back to sea floor</a:t>
            </a:r>
          </a:p>
          <a:p>
            <a:pPr lvl="2"/>
            <a:r>
              <a:rPr lang="en-US" dirty="0" smtClean="0"/>
              <a:t>Black smokers </a:t>
            </a:r>
          </a:p>
          <a:p>
            <a:pPr lvl="3"/>
            <a:r>
              <a:rPr lang="en-US" dirty="0" smtClean="0"/>
              <a:t>Metal precipitates out when hot water comes in contact with cold sea water</a:t>
            </a:r>
          </a:p>
          <a:p>
            <a:pPr lvl="3"/>
            <a:r>
              <a:rPr lang="en-US" dirty="0" smtClean="0"/>
              <a:t>400°C and toxic</a:t>
            </a:r>
          </a:p>
          <a:p>
            <a:pPr lvl="3"/>
            <a:r>
              <a:rPr lang="en-US" dirty="0" smtClean="0"/>
              <a:t>Chemosynthetic bacteria</a:t>
            </a:r>
          </a:p>
          <a:p>
            <a:pPr lvl="4"/>
            <a:r>
              <a:rPr lang="en-US" dirty="0" smtClean="0"/>
              <a:t>Foundation of deep sea food chain</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68552" y="1920875"/>
            <a:ext cx="2997895" cy="4433888"/>
          </a:xfrm>
        </p:spPr>
      </p:pic>
    </p:spTree>
    <p:extLst>
      <p:ext uri="{BB962C8B-B14F-4D97-AF65-F5344CB8AC3E}">
        <p14:creationId xmlns:p14="http://schemas.microsoft.com/office/powerpoint/2010/main" val="3623757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2004 MBARI Juan de Fuca expedition</a:t>
            </a:r>
            <a:endParaRPr lang="en-US" dirty="0"/>
          </a:p>
        </p:txBody>
      </p:sp>
      <p:sp>
        <p:nvSpPr>
          <p:cNvPr id="3" name="Text Placeholder 2"/>
          <p:cNvSpPr>
            <a:spLocks noGrp="1"/>
          </p:cNvSpPr>
          <p:nvPr>
            <p:ph type="body" sz="half" idx="2"/>
          </p:nvPr>
        </p:nvSpPr>
        <p:spPr/>
        <p:txBody>
          <a:bodyPr/>
          <a:lstStyle/>
          <a:p>
            <a:r>
              <a:rPr lang="en-US" dirty="0" smtClean="0"/>
              <a:t>Example of what high pressure at ocean floor does to </a:t>
            </a:r>
            <a:r>
              <a:rPr lang="en-US" dirty="0" err="1" smtClean="0"/>
              <a:t>styrofoam</a:t>
            </a:r>
            <a:r>
              <a:rPr lang="en-US" dirty="0" smtClean="0"/>
              <a:t>. </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942" r="5942"/>
          <a:stretch>
            <a:fillRect/>
          </a:stretch>
        </p:blipFill>
        <p:spPr/>
      </p:pic>
    </p:spTree>
    <p:extLst>
      <p:ext uri="{BB962C8B-B14F-4D97-AF65-F5344CB8AC3E}">
        <p14:creationId xmlns:p14="http://schemas.microsoft.com/office/powerpoint/2010/main" val="2221364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2004 MBARI Juan de Fuca expedition</a:t>
            </a:r>
            <a:endParaRPr lang="en-US" dirty="0"/>
          </a:p>
        </p:txBody>
      </p:sp>
      <p:pic>
        <p:nvPicPr>
          <p:cNvPr id="10" name="Picture Placeholder 9"/>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942" r="5942"/>
          <a:stretch>
            <a:fillRect/>
          </a:stretch>
        </p:blipFill>
        <p:spPr/>
      </p:pic>
      <p:sp>
        <p:nvSpPr>
          <p:cNvPr id="9" name="Text Placeholder 8"/>
          <p:cNvSpPr>
            <a:spLocks noGrp="1"/>
          </p:cNvSpPr>
          <p:nvPr>
            <p:ph type="body" sz="half" idx="2"/>
          </p:nvPr>
        </p:nvSpPr>
        <p:spPr/>
        <p:txBody>
          <a:bodyPr/>
          <a:lstStyle/>
          <a:p>
            <a:r>
              <a:rPr lang="en-US" dirty="0" smtClean="0"/>
              <a:t>ROV dive pictures</a:t>
            </a:r>
          </a:p>
          <a:p>
            <a:r>
              <a:rPr lang="en-US" dirty="0" smtClean="0"/>
              <a:t>~2300 meters depth </a:t>
            </a:r>
          </a:p>
          <a:p>
            <a:r>
              <a:rPr lang="en-US" dirty="0" smtClean="0"/>
              <a:t>~1.4 miles</a:t>
            </a:r>
            <a:endParaRPr lang="en-US" dirty="0"/>
          </a:p>
        </p:txBody>
      </p:sp>
    </p:spTree>
    <p:extLst>
      <p:ext uri="{BB962C8B-B14F-4D97-AF65-F5344CB8AC3E}">
        <p14:creationId xmlns:p14="http://schemas.microsoft.com/office/powerpoint/2010/main" val="1100260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2004 MBARI Juan de Fuca expedition</a:t>
            </a:r>
            <a:endParaRPr lang="en-US" dirty="0"/>
          </a:p>
        </p:txBody>
      </p:sp>
      <p:sp>
        <p:nvSpPr>
          <p:cNvPr id="9" name="Text Placeholder 8"/>
          <p:cNvSpPr>
            <a:spLocks noGrp="1"/>
          </p:cNvSpPr>
          <p:nvPr>
            <p:ph type="body" sz="half" idx="2"/>
          </p:nvPr>
        </p:nvSpPr>
        <p:spPr/>
        <p:txBody>
          <a:bodyPr/>
          <a:lstStyle/>
          <a:p>
            <a:r>
              <a:rPr lang="en-US" dirty="0" smtClean="0"/>
              <a:t>ROV dive pictures</a:t>
            </a:r>
          </a:p>
          <a:p>
            <a:r>
              <a:rPr lang="en-US" dirty="0"/>
              <a:t>~2300 meters </a:t>
            </a:r>
            <a:r>
              <a:rPr lang="en-US" dirty="0" smtClean="0"/>
              <a:t>depth</a:t>
            </a:r>
          </a:p>
          <a:p>
            <a:r>
              <a:rPr lang="en-US" dirty="0"/>
              <a:t>~1.4 miles</a:t>
            </a:r>
          </a:p>
          <a:p>
            <a:r>
              <a:rPr lang="en-US" dirty="0" smtClean="0"/>
              <a:t/>
            </a:r>
            <a:br>
              <a:rPr lang="en-US" dirty="0" smtClean="0"/>
            </a:br>
            <a:endParaRPr lang="en-US" dirty="0"/>
          </a:p>
        </p:txBody>
      </p:sp>
      <p:pic>
        <p:nvPicPr>
          <p:cNvPr id="3" name="Picture Placeholder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942" r="5942"/>
          <a:stretch>
            <a:fillRect/>
          </a:stretch>
        </p:blipFill>
        <p:spPr/>
      </p:pic>
    </p:spTree>
    <p:extLst>
      <p:ext uri="{BB962C8B-B14F-4D97-AF65-F5344CB8AC3E}">
        <p14:creationId xmlns:p14="http://schemas.microsoft.com/office/powerpoint/2010/main" val="723171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2004 MBARI Juan de Fuca expedition</a:t>
            </a:r>
            <a:endParaRPr lang="en-US" dirty="0"/>
          </a:p>
        </p:txBody>
      </p:sp>
      <p:sp>
        <p:nvSpPr>
          <p:cNvPr id="9" name="Text Placeholder 8"/>
          <p:cNvSpPr>
            <a:spLocks noGrp="1"/>
          </p:cNvSpPr>
          <p:nvPr>
            <p:ph type="body" sz="half" idx="2"/>
          </p:nvPr>
        </p:nvSpPr>
        <p:spPr/>
        <p:txBody>
          <a:bodyPr/>
          <a:lstStyle/>
          <a:p>
            <a:r>
              <a:rPr lang="en-US" dirty="0" smtClean="0"/>
              <a:t>ROV dive pictures</a:t>
            </a:r>
          </a:p>
          <a:p>
            <a:r>
              <a:rPr lang="en-US" dirty="0"/>
              <a:t>~2300 meters </a:t>
            </a:r>
            <a:r>
              <a:rPr lang="en-US" dirty="0" smtClean="0"/>
              <a:t>depth</a:t>
            </a:r>
          </a:p>
          <a:p>
            <a:r>
              <a:rPr lang="en-US" dirty="0"/>
              <a:t>~1.4 </a:t>
            </a:r>
            <a:r>
              <a:rPr lang="en-US" dirty="0" smtClean="0"/>
              <a:t>miles</a:t>
            </a:r>
          </a:p>
          <a:p>
            <a:r>
              <a:rPr lang="en-US" dirty="0" smtClean="0"/>
              <a:t>Sponges</a:t>
            </a:r>
            <a:endParaRPr lang="en-US" dirty="0"/>
          </a:p>
        </p:txBody>
      </p:sp>
      <p:pic>
        <p:nvPicPr>
          <p:cNvPr id="4" name="Picture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942" r="5942"/>
          <a:stretch>
            <a:fillRect/>
          </a:stretch>
        </p:blipFill>
        <p:spPr/>
      </p:pic>
    </p:spTree>
    <p:extLst>
      <p:ext uri="{BB962C8B-B14F-4D97-AF65-F5344CB8AC3E}">
        <p14:creationId xmlns:p14="http://schemas.microsoft.com/office/powerpoint/2010/main" val="1022866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2004 MBARI Juan de Fuca expedition</a:t>
            </a:r>
            <a:endParaRPr lang="en-US" dirty="0"/>
          </a:p>
        </p:txBody>
      </p:sp>
      <p:sp>
        <p:nvSpPr>
          <p:cNvPr id="9" name="Text Placeholder 8"/>
          <p:cNvSpPr>
            <a:spLocks noGrp="1"/>
          </p:cNvSpPr>
          <p:nvPr>
            <p:ph type="body" sz="half" idx="2"/>
          </p:nvPr>
        </p:nvSpPr>
        <p:spPr/>
        <p:txBody>
          <a:bodyPr/>
          <a:lstStyle/>
          <a:p>
            <a:r>
              <a:rPr lang="en-US" dirty="0" smtClean="0"/>
              <a:t>ROV dive pictures</a:t>
            </a:r>
          </a:p>
          <a:p>
            <a:r>
              <a:rPr lang="en-US" dirty="0"/>
              <a:t>~2300 meters depth </a:t>
            </a:r>
            <a:endParaRPr lang="en-US" dirty="0" smtClean="0"/>
          </a:p>
          <a:p>
            <a:r>
              <a:rPr lang="en-US" dirty="0"/>
              <a:t>~1.4 </a:t>
            </a:r>
            <a:r>
              <a:rPr lang="en-US" dirty="0" smtClean="0"/>
              <a:t>miles</a:t>
            </a:r>
          </a:p>
          <a:p>
            <a:r>
              <a:rPr lang="en-US" dirty="0" smtClean="0"/>
              <a:t>Crab</a:t>
            </a:r>
            <a:endParaRPr lang="en-US" dirty="0"/>
          </a:p>
        </p:txBody>
      </p:sp>
      <p:pic>
        <p:nvPicPr>
          <p:cNvPr id="3" name="Picture Placeholder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942" r="5942"/>
          <a:stretch>
            <a:fillRect/>
          </a:stretch>
        </p:blipFill>
        <p:spPr/>
      </p:pic>
    </p:spTree>
    <p:extLst>
      <p:ext uri="{BB962C8B-B14F-4D97-AF65-F5344CB8AC3E}">
        <p14:creationId xmlns:p14="http://schemas.microsoft.com/office/powerpoint/2010/main" val="1361762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2004 MBARI Juan de Fuca expedition</a:t>
            </a:r>
            <a:endParaRPr lang="en-US" dirty="0"/>
          </a:p>
        </p:txBody>
      </p:sp>
      <p:sp>
        <p:nvSpPr>
          <p:cNvPr id="9" name="Text Placeholder 8"/>
          <p:cNvSpPr>
            <a:spLocks noGrp="1"/>
          </p:cNvSpPr>
          <p:nvPr>
            <p:ph type="body" sz="half" idx="2"/>
          </p:nvPr>
        </p:nvSpPr>
        <p:spPr/>
        <p:txBody>
          <a:bodyPr/>
          <a:lstStyle/>
          <a:p>
            <a:r>
              <a:rPr lang="en-US" dirty="0" smtClean="0"/>
              <a:t>ROV dive pictures</a:t>
            </a:r>
          </a:p>
          <a:p>
            <a:r>
              <a:rPr lang="en-US" dirty="0"/>
              <a:t>~2300 meters depth </a:t>
            </a:r>
            <a:endParaRPr lang="en-US" dirty="0" smtClean="0"/>
          </a:p>
          <a:p>
            <a:r>
              <a:rPr lang="en-US" dirty="0"/>
              <a:t>~1.4 </a:t>
            </a:r>
            <a:r>
              <a:rPr lang="en-US" dirty="0" smtClean="0"/>
              <a:t>miles</a:t>
            </a:r>
          </a:p>
          <a:p>
            <a:r>
              <a:rPr lang="en-US" dirty="0" smtClean="0"/>
              <a:t>Ratfish</a:t>
            </a:r>
            <a:endParaRPr lang="en-US" dirty="0"/>
          </a:p>
        </p:txBody>
      </p:sp>
      <p:pic>
        <p:nvPicPr>
          <p:cNvPr id="4" name="Picture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942" r="5942"/>
          <a:stretch>
            <a:fillRect/>
          </a:stretch>
        </p:blipFill>
        <p:spPr/>
      </p:pic>
    </p:spTree>
    <p:extLst>
      <p:ext uri="{BB962C8B-B14F-4D97-AF65-F5344CB8AC3E}">
        <p14:creationId xmlns:p14="http://schemas.microsoft.com/office/powerpoint/2010/main" val="299641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2004 MBARI Juan de Fuca expedition</a:t>
            </a:r>
            <a:endParaRPr lang="en-US" dirty="0"/>
          </a:p>
        </p:txBody>
      </p:sp>
      <p:sp>
        <p:nvSpPr>
          <p:cNvPr id="9" name="Text Placeholder 8"/>
          <p:cNvSpPr>
            <a:spLocks noGrp="1"/>
          </p:cNvSpPr>
          <p:nvPr>
            <p:ph type="body" sz="half" idx="2"/>
          </p:nvPr>
        </p:nvSpPr>
        <p:spPr/>
        <p:txBody>
          <a:bodyPr/>
          <a:lstStyle/>
          <a:p>
            <a:r>
              <a:rPr lang="en-US" dirty="0" smtClean="0"/>
              <a:t>ROV dive pictures</a:t>
            </a:r>
          </a:p>
          <a:p>
            <a:r>
              <a:rPr lang="en-US" dirty="0"/>
              <a:t>~2300 meters depth </a:t>
            </a:r>
            <a:endParaRPr lang="en-US" dirty="0" smtClean="0"/>
          </a:p>
          <a:p>
            <a:r>
              <a:rPr lang="en-US" dirty="0"/>
              <a:t>~1.4 </a:t>
            </a:r>
            <a:r>
              <a:rPr lang="en-US" dirty="0" smtClean="0"/>
              <a:t>miles</a:t>
            </a:r>
          </a:p>
          <a:p>
            <a:r>
              <a:rPr lang="en-US" dirty="0" smtClean="0"/>
              <a:t>Octopus</a:t>
            </a:r>
            <a:endParaRPr lang="en-US" dirty="0"/>
          </a:p>
        </p:txBody>
      </p:sp>
      <p:pic>
        <p:nvPicPr>
          <p:cNvPr id="4" name="Picture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942" r="5942"/>
          <a:stretch>
            <a:fillRect/>
          </a:stretch>
        </p:blipFill>
        <p:spPr/>
      </p:pic>
    </p:spTree>
    <p:extLst>
      <p:ext uri="{BB962C8B-B14F-4D97-AF65-F5344CB8AC3E}">
        <p14:creationId xmlns:p14="http://schemas.microsoft.com/office/powerpoint/2010/main" val="402133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2004 MBARI Juan de Fuca expedition</a:t>
            </a:r>
            <a:endParaRPr lang="en-US" dirty="0"/>
          </a:p>
        </p:txBody>
      </p:sp>
      <p:sp>
        <p:nvSpPr>
          <p:cNvPr id="9" name="Text Placeholder 8"/>
          <p:cNvSpPr>
            <a:spLocks noGrp="1"/>
          </p:cNvSpPr>
          <p:nvPr>
            <p:ph type="body" sz="half" idx="2"/>
          </p:nvPr>
        </p:nvSpPr>
        <p:spPr/>
        <p:txBody>
          <a:bodyPr/>
          <a:lstStyle/>
          <a:p>
            <a:r>
              <a:rPr lang="en-US" dirty="0" smtClean="0"/>
              <a:t>ROV dive pictures</a:t>
            </a:r>
          </a:p>
          <a:p>
            <a:r>
              <a:rPr lang="en-US" dirty="0"/>
              <a:t>~2300 meters depth </a:t>
            </a:r>
            <a:endParaRPr lang="en-US" dirty="0" smtClean="0"/>
          </a:p>
          <a:p>
            <a:r>
              <a:rPr lang="en-US" dirty="0"/>
              <a:t>~1.4 </a:t>
            </a:r>
            <a:r>
              <a:rPr lang="en-US" dirty="0" smtClean="0"/>
              <a:t>miles</a:t>
            </a:r>
          </a:p>
          <a:p>
            <a:r>
              <a:rPr lang="en-US" dirty="0" smtClean="0"/>
              <a:t>Dumbo / Octopod</a:t>
            </a:r>
            <a:endParaRPr lang="en-US" dirty="0"/>
          </a:p>
        </p:txBody>
      </p:sp>
      <p:pic>
        <p:nvPicPr>
          <p:cNvPr id="3" name="Picture Placeholder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942" r="5942"/>
          <a:stretch>
            <a:fillRect/>
          </a:stretch>
        </p:blipFill>
        <p:spPr/>
      </p:pic>
    </p:spTree>
    <p:extLst>
      <p:ext uri="{BB962C8B-B14F-4D97-AF65-F5344CB8AC3E}">
        <p14:creationId xmlns:p14="http://schemas.microsoft.com/office/powerpoint/2010/main" val="2366597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Ocean Trenches and Island Arcs</a:t>
            </a:r>
            <a:endParaRPr lang="en-US" dirty="0"/>
          </a:p>
        </p:txBody>
      </p:sp>
      <p:sp>
        <p:nvSpPr>
          <p:cNvPr id="6" name="Content Placeholder 5"/>
          <p:cNvSpPr>
            <a:spLocks noGrp="1"/>
          </p:cNvSpPr>
          <p:nvPr>
            <p:ph sz="half" idx="1"/>
          </p:nvPr>
        </p:nvSpPr>
        <p:spPr/>
        <p:txBody>
          <a:bodyPr/>
          <a:lstStyle/>
          <a:p>
            <a:r>
              <a:rPr lang="en-US" dirty="0" smtClean="0"/>
              <a:t>Convergent zone</a:t>
            </a:r>
          </a:p>
          <a:p>
            <a:r>
              <a:rPr lang="en-US" dirty="0" smtClean="0"/>
              <a:t>Older, colder, denser plate sinks </a:t>
            </a:r>
            <a:r>
              <a:rPr lang="en-US" dirty="0" err="1" smtClean="0"/>
              <a:t>subducts</a:t>
            </a:r>
            <a:endParaRPr lang="en-US" dirty="0" smtClean="0"/>
          </a:p>
          <a:p>
            <a:pPr lvl="1"/>
            <a:r>
              <a:rPr lang="en-US" dirty="0" smtClean="0"/>
              <a:t>Oceanic trench</a:t>
            </a:r>
          </a:p>
          <a:p>
            <a:pPr lvl="1"/>
            <a:r>
              <a:rPr lang="en-US" dirty="0" smtClean="0"/>
              <a:t>Magma generated</a:t>
            </a:r>
          </a:p>
          <a:p>
            <a:pPr lvl="2"/>
            <a:r>
              <a:rPr lang="en-US" dirty="0" smtClean="0"/>
              <a:t>Submarine volcanoes</a:t>
            </a:r>
          </a:p>
          <a:p>
            <a:pPr lvl="2"/>
            <a:r>
              <a:rPr lang="en-US" dirty="0" smtClean="0"/>
              <a:t>Island arc</a:t>
            </a:r>
          </a:p>
          <a:p>
            <a:pPr lvl="1"/>
            <a:endParaRPr lang="en-US"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26507"/>
            <a:ext cx="4038600" cy="3622624"/>
          </a:xfrm>
        </p:spPr>
      </p:pic>
    </p:spTree>
    <p:extLst>
      <p:ext uri="{BB962C8B-B14F-4D97-AF65-F5344CB8AC3E}">
        <p14:creationId xmlns:p14="http://schemas.microsoft.com/office/powerpoint/2010/main" val="1519985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Wind</a:t>
            </a:r>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63823" y="2457332"/>
            <a:ext cx="5375377" cy="2936299"/>
          </a:xfrm>
        </p:spPr>
      </p:pic>
      <p:sp>
        <p:nvSpPr>
          <p:cNvPr id="5" name="TextBox 4"/>
          <p:cNvSpPr txBox="1"/>
          <p:nvPr/>
        </p:nvSpPr>
        <p:spPr>
          <a:xfrm>
            <a:off x="4606592" y="5334000"/>
            <a:ext cx="4308808" cy="369332"/>
          </a:xfrm>
          <a:prstGeom prst="rect">
            <a:avLst/>
          </a:prstGeom>
          <a:noFill/>
        </p:spPr>
        <p:txBody>
          <a:bodyPr wrap="none" rtlCol="0">
            <a:spAutoFit/>
          </a:bodyPr>
          <a:lstStyle/>
          <a:p>
            <a:r>
              <a:rPr lang="en-US" dirty="0" smtClean="0"/>
              <a:t>Artwork of Earth’s magnetosphere, NASA</a:t>
            </a:r>
            <a:endParaRPr lang="en-US" dirty="0"/>
          </a:p>
        </p:txBody>
      </p:sp>
      <p:sp>
        <p:nvSpPr>
          <p:cNvPr id="7" name="Content Placeholder 6"/>
          <p:cNvSpPr>
            <a:spLocks noGrp="1"/>
          </p:cNvSpPr>
          <p:nvPr>
            <p:ph sz="half" idx="1"/>
          </p:nvPr>
        </p:nvSpPr>
        <p:spPr>
          <a:xfrm>
            <a:off x="457200" y="1920085"/>
            <a:ext cx="3581400" cy="4434840"/>
          </a:xfrm>
        </p:spPr>
        <p:txBody>
          <a:bodyPr/>
          <a:lstStyle/>
          <a:p>
            <a:r>
              <a:rPr lang="en-US" dirty="0" smtClean="0"/>
              <a:t>Solar wind stripped inner planets of volatiles</a:t>
            </a:r>
          </a:p>
          <a:p>
            <a:pPr lvl="1"/>
            <a:r>
              <a:rPr lang="en-US" dirty="0" smtClean="0"/>
              <a:t>Carried to outer regions of solar system</a:t>
            </a:r>
          </a:p>
          <a:p>
            <a:pPr lvl="2"/>
            <a:r>
              <a:rPr lang="en-US" dirty="0" smtClean="0"/>
              <a:t>Gas giants</a:t>
            </a:r>
          </a:p>
          <a:p>
            <a:pPr lvl="2"/>
            <a:r>
              <a:rPr lang="en-US" dirty="0" smtClean="0"/>
              <a:t>Comets </a:t>
            </a:r>
          </a:p>
          <a:p>
            <a:endParaRPr lang="en-US" dirty="0"/>
          </a:p>
        </p:txBody>
      </p:sp>
    </p:spTree>
    <p:extLst>
      <p:ext uri="{BB962C8B-B14F-4D97-AF65-F5344CB8AC3E}">
        <p14:creationId xmlns:p14="http://schemas.microsoft.com/office/powerpoint/2010/main" val="3270434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Island Arcs –</a:t>
            </a:r>
            <a:br>
              <a:rPr lang="en-US" dirty="0" smtClean="0"/>
            </a:br>
            <a:r>
              <a:rPr lang="en-US" dirty="0" smtClean="0"/>
              <a:t>Accreted </a:t>
            </a:r>
            <a:r>
              <a:rPr lang="en-US" dirty="0" err="1" smtClean="0"/>
              <a:t>Terranes</a:t>
            </a:r>
            <a:endParaRPr lang="en-US" dirty="0"/>
          </a:p>
        </p:txBody>
      </p:sp>
      <p:sp>
        <p:nvSpPr>
          <p:cNvPr id="3" name="Content Placeholder 2"/>
          <p:cNvSpPr>
            <a:spLocks noGrp="1"/>
          </p:cNvSpPr>
          <p:nvPr>
            <p:ph sz="half" idx="1"/>
          </p:nvPr>
        </p:nvSpPr>
        <p:spPr>
          <a:xfrm>
            <a:off x="457200" y="1920085"/>
            <a:ext cx="3200400" cy="4434840"/>
          </a:xfrm>
        </p:spPr>
        <p:txBody>
          <a:bodyPr/>
          <a:lstStyle/>
          <a:p>
            <a:r>
              <a:rPr lang="en-US" dirty="0" smtClean="0"/>
              <a:t>Island arc rides plate</a:t>
            </a:r>
          </a:p>
          <a:p>
            <a:r>
              <a:rPr lang="en-US" dirty="0" smtClean="0"/>
              <a:t>Not dense enough to be </a:t>
            </a:r>
            <a:r>
              <a:rPr lang="en-US" dirty="0" err="1" smtClean="0"/>
              <a:t>subducted</a:t>
            </a:r>
            <a:endParaRPr lang="en-US" dirty="0" smtClean="0"/>
          </a:p>
          <a:p>
            <a:r>
              <a:rPr lang="en-US" dirty="0" smtClean="0"/>
              <a:t>Accreted onto continental crust</a:t>
            </a:r>
            <a:endParaRPr lang="en-US"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505200" y="1920875"/>
            <a:ext cx="2806651" cy="4433888"/>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0998" y="0"/>
            <a:ext cx="2530602" cy="6858000"/>
          </a:xfrm>
          <a:prstGeom prst="rect">
            <a:avLst/>
          </a:prstGeom>
        </p:spPr>
      </p:pic>
    </p:spTree>
    <p:extLst>
      <p:ext uri="{BB962C8B-B14F-4D97-AF65-F5344CB8AC3E}">
        <p14:creationId xmlns:p14="http://schemas.microsoft.com/office/powerpoint/2010/main" val="1930410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Seamounts, Oceanic Islands, and Atolls</a:t>
            </a:r>
            <a:endParaRPr lang="en-US" sz="4000" dirty="0"/>
          </a:p>
        </p:txBody>
      </p:sp>
      <p:sp>
        <p:nvSpPr>
          <p:cNvPr id="3" name="Content Placeholder 2"/>
          <p:cNvSpPr>
            <a:spLocks noGrp="1"/>
          </p:cNvSpPr>
          <p:nvPr>
            <p:ph sz="half" idx="1"/>
          </p:nvPr>
        </p:nvSpPr>
        <p:spPr/>
        <p:txBody>
          <a:bodyPr>
            <a:normAutofit fontScale="92500" lnSpcReduction="20000"/>
          </a:bodyPr>
          <a:lstStyle/>
          <a:p>
            <a:r>
              <a:rPr lang="en-US" dirty="0" smtClean="0"/>
              <a:t>Seamount</a:t>
            </a:r>
          </a:p>
          <a:p>
            <a:pPr lvl="1"/>
            <a:r>
              <a:rPr lang="en-US" dirty="0" smtClean="0"/>
              <a:t>Submarine volcano that rises at least 1 km above ocean floor</a:t>
            </a:r>
          </a:p>
          <a:p>
            <a:r>
              <a:rPr lang="en-US" dirty="0" smtClean="0"/>
              <a:t>Oceanic island</a:t>
            </a:r>
          </a:p>
          <a:p>
            <a:pPr lvl="1"/>
            <a:r>
              <a:rPr lang="en-US" dirty="0" smtClean="0"/>
              <a:t>Hot spot volcanoes that rise above sea level</a:t>
            </a:r>
          </a:p>
          <a:p>
            <a:pPr lvl="2"/>
            <a:r>
              <a:rPr lang="en-US" dirty="0" smtClean="0"/>
              <a:t>Single peaks</a:t>
            </a:r>
          </a:p>
          <a:p>
            <a:pPr lvl="2"/>
            <a:r>
              <a:rPr lang="en-US" dirty="0" smtClean="0"/>
              <a:t>Chains</a:t>
            </a:r>
          </a:p>
          <a:p>
            <a:pPr lvl="3"/>
            <a:r>
              <a:rPr lang="en-US" dirty="0" smtClean="0"/>
              <a:t>Hawaii</a:t>
            </a:r>
          </a:p>
          <a:p>
            <a:pPr lvl="1"/>
            <a:r>
              <a:rPr lang="en-US" dirty="0" smtClean="0"/>
              <a:t>Once volcanism stops, rocks cool, become more dense and island sinks</a:t>
            </a:r>
          </a:p>
          <a:p>
            <a:pPr lvl="2"/>
            <a:r>
              <a:rPr lang="en-US" dirty="0" smtClean="0"/>
              <a:t>Becomes seamount</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46270" y="1885622"/>
            <a:ext cx="4442460" cy="4504394"/>
          </a:xfrm>
        </p:spPr>
      </p:pic>
    </p:spTree>
    <p:extLst>
      <p:ext uri="{BB962C8B-B14F-4D97-AF65-F5344CB8AC3E}">
        <p14:creationId xmlns:p14="http://schemas.microsoft.com/office/powerpoint/2010/main" val="2582413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25694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488" y="3941618"/>
            <a:ext cx="7557025" cy="2535382"/>
          </a:xfrm>
          <a:prstGeom prst="rect">
            <a:avLst/>
          </a:prstGeom>
        </p:spPr>
      </p:pic>
    </p:spTree>
    <p:extLst>
      <p:ext uri="{BB962C8B-B14F-4D97-AF65-F5344CB8AC3E}">
        <p14:creationId xmlns:p14="http://schemas.microsoft.com/office/powerpoint/2010/main" val="2516191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7280"/>
            <a:ext cx="8229600" cy="4389120"/>
          </a:xfrm>
        </p:spPr>
        <p:txBody>
          <a:bodyPr/>
          <a:lstStyle/>
          <a:p>
            <a:r>
              <a:rPr lang="en-US" dirty="0" smtClean="0"/>
              <a:t>Atoll</a:t>
            </a:r>
          </a:p>
          <a:p>
            <a:pPr lvl="1"/>
            <a:r>
              <a:rPr lang="en-US" dirty="0" smtClean="0"/>
              <a:t>Circular coral reef around a lagoon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76" y="2735092"/>
            <a:ext cx="8895649" cy="2751308"/>
          </a:xfrm>
          <a:prstGeom prst="rect">
            <a:avLst/>
          </a:prstGeom>
        </p:spPr>
      </p:pic>
      <p:sp>
        <p:nvSpPr>
          <p:cNvPr id="7" name="TextBox 6"/>
          <p:cNvSpPr txBox="1"/>
          <p:nvPr/>
        </p:nvSpPr>
        <p:spPr>
          <a:xfrm>
            <a:off x="2934500" y="2422772"/>
            <a:ext cx="3274999" cy="369332"/>
          </a:xfrm>
          <a:prstGeom prst="rect">
            <a:avLst/>
          </a:prstGeom>
          <a:noFill/>
        </p:spPr>
        <p:txBody>
          <a:bodyPr wrap="none" rtlCol="0">
            <a:spAutoFit/>
          </a:bodyPr>
          <a:lstStyle/>
          <a:p>
            <a:r>
              <a:rPr lang="en-US" dirty="0" smtClean="0"/>
              <a:t>Three stages of atoll formation.</a:t>
            </a:r>
            <a:endParaRPr lang="en-US" dirty="0"/>
          </a:p>
        </p:txBody>
      </p:sp>
      <p:sp>
        <p:nvSpPr>
          <p:cNvPr id="8" name="TextBox 7"/>
          <p:cNvSpPr txBox="1"/>
          <p:nvPr/>
        </p:nvSpPr>
        <p:spPr>
          <a:xfrm>
            <a:off x="76200" y="5496580"/>
            <a:ext cx="2787430" cy="523220"/>
          </a:xfrm>
          <a:prstGeom prst="rect">
            <a:avLst/>
          </a:prstGeom>
          <a:noFill/>
        </p:spPr>
        <p:txBody>
          <a:bodyPr wrap="none" rtlCol="0">
            <a:spAutoFit/>
          </a:bodyPr>
          <a:lstStyle/>
          <a:p>
            <a:r>
              <a:rPr lang="en-US" sz="1400" dirty="0" smtClean="0"/>
              <a:t>Volcanic island with fringing reef.</a:t>
            </a:r>
            <a:br>
              <a:rPr lang="en-US" sz="1400" dirty="0" smtClean="0"/>
            </a:br>
            <a:r>
              <a:rPr lang="en-US" sz="1400" dirty="0" err="1" smtClean="0"/>
              <a:t>Moorea</a:t>
            </a:r>
            <a:endParaRPr lang="en-US" sz="1400" dirty="0"/>
          </a:p>
        </p:txBody>
      </p:sp>
      <p:sp>
        <p:nvSpPr>
          <p:cNvPr id="9" name="TextBox 8"/>
          <p:cNvSpPr txBox="1"/>
          <p:nvPr/>
        </p:nvSpPr>
        <p:spPr>
          <a:xfrm>
            <a:off x="3178285" y="5486400"/>
            <a:ext cx="2694007" cy="523220"/>
          </a:xfrm>
          <a:prstGeom prst="rect">
            <a:avLst/>
          </a:prstGeom>
          <a:noFill/>
        </p:spPr>
        <p:txBody>
          <a:bodyPr wrap="none" rtlCol="0">
            <a:spAutoFit/>
          </a:bodyPr>
          <a:lstStyle/>
          <a:p>
            <a:r>
              <a:rPr lang="en-US" sz="1400" dirty="0" smtClean="0"/>
              <a:t>Volcanic island with barrier reef.</a:t>
            </a:r>
            <a:br>
              <a:rPr lang="en-US" sz="1400" dirty="0" smtClean="0"/>
            </a:br>
            <a:r>
              <a:rPr lang="en-US" sz="1400" dirty="0" smtClean="0"/>
              <a:t>Bora Bora</a:t>
            </a:r>
            <a:endParaRPr lang="en-US" sz="1400" dirty="0"/>
          </a:p>
        </p:txBody>
      </p:sp>
      <p:sp>
        <p:nvSpPr>
          <p:cNvPr id="10" name="TextBox 9"/>
          <p:cNvSpPr txBox="1"/>
          <p:nvPr/>
        </p:nvSpPr>
        <p:spPr>
          <a:xfrm>
            <a:off x="6171968" y="5486400"/>
            <a:ext cx="1390958" cy="523220"/>
          </a:xfrm>
          <a:prstGeom prst="rect">
            <a:avLst/>
          </a:prstGeom>
          <a:noFill/>
        </p:spPr>
        <p:txBody>
          <a:bodyPr wrap="none" rtlCol="0">
            <a:spAutoFit/>
          </a:bodyPr>
          <a:lstStyle/>
          <a:p>
            <a:r>
              <a:rPr lang="en-US" sz="1400" dirty="0" smtClean="0"/>
              <a:t>True coral atoll.</a:t>
            </a:r>
          </a:p>
          <a:p>
            <a:r>
              <a:rPr lang="en-US" sz="1400" dirty="0" smtClean="0"/>
              <a:t>Arno</a:t>
            </a:r>
            <a:endParaRPr lang="en-US" sz="1400" dirty="0"/>
          </a:p>
        </p:txBody>
      </p:sp>
    </p:spTree>
    <p:extLst>
      <p:ext uri="{BB962C8B-B14F-4D97-AF65-F5344CB8AC3E}">
        <p14:creationId xmlns:p14="http://schemas.microsoft.com/office/powerpoint/2010/main" val="47490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Sediment </a:t>
            </a:r>
            <a:br>
              <a:rPr lang="en-US" dirty="0" smtClean="0"/>
            </a:br>
            <a:r>
              <a:rPr lang="en-US" dirty="0" smtClean="0"/>
              <a:t>and Rocks of the Sea Floor</a:t>
            </a:r>
            <a:endParaRPr lang="en-US" dirty="0"/>
          </a:p>
        </p:txBody>
      </p:sp>
      <p:sp>
        <p:nvSpPr>
          <p:cNvPr id="5" name="Text Placeholder 4"/>
          <p:cNvSpPr>
            <a:spLocks noGrp="1"/>
          </p:cNvSpPr>
          <p:nvPr>
            <p:ph type="body" idx="1"/>
          </p:nvPr>
        </p:nvSpPr>
        <p:spPr/>
        <p:txBody>
          <a:bodyPr/>
          <a:lstStyle/>
          <a:p>
            <a:r>
              <a:rPr lang="en-US" dirty="0" smtClean="0"/>
              <a:t>15.5</a:t>
            </a:r>
            <a:endParaRPr lang="en-US" dirty="0"/>
          </a:p>
        </p:txBody>
      </p:sp>
    </p:spTree>
    <p:extLst>
      <p:ext uri="{BB962C8B-B14F-4D97-AF65-F5344CB8AC3E}">
        <p14:creationId xmlns:p14="http://schemas.microsoft.com/office/powerpoint/2010/main" val="2054975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Ocean Floor Layers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Oldest oceanic crust 200 million years old</a:t>
            </a:r>
          </a:p>
          <a:p>
            <a:pPr lvl="1"/>
            <a:r>
              <a:rPr lang="en-US" dirty="0" smtClean="0"/>
              <a:t>Ocean crust continually </a:t>
            </a:r>
            <a:r>
              <a:rPr lang="en-US" dirty="0" err="1" smtClean="0"/>
              <a:t>subducted</a:t>
            </a:r>
            <a:r>
              <a:rPr lang="en-US" dirty="0" smtClean="0"/>
              <a:t> and recycled</a:t>
            </a:r>
          </a:p>
          <a:p>
            <a:r>
              <a:rPr lang="en-US" dirty="0" smtClean="0"/>
              <a:t>Seismic profiles and ocean drilling show three layers </a:t>
            </a:r>
          </a:p>
          <a:p>
            <a:pPr lvl="1"/>
            <a:r>
              <a:rPr lang="en-US" dirty="0" smtClean="0"/>
              <a:t>Sediment</a:t>
            </a:r>
          </a:p>
          <a:p>
            <a:pPr lvl="1"/>
            <a:r>
              <a:rPr lang="en-US" dirty="0" smtClean="0"/>
              <a:t>Pillow basalts</a:t>
            </a:r>
          </a:p>
          <a:p>
            <a:pPr lvl="1"/>
            <a:r>
              <a:rPr lang="en-US" dirty="0" smtClean="0"/>
              <a:t>Vertical dikes of basalt overlying gabbro</a:t>
            </a:r>
            <a:endParaRPr lang="en-US" dirty="0"/>
          </a:p>
        </p:txBody>
      </p:sp>
      <p:pic>
        <p:nvPicPr>
          <p:cNvPr id="2" name="Content Placeholder 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16273" y="1920875"/>
            <a:ext cx="2702454" cy="4433888"/>
          </a:xfrm>
        </p:spPr>
      </p:pic>
    </p:spTree>
    <p:extLst>
      <p:ext uri="{BB962C8B-B14F-4D97-AF65-F5344CB8AC3E}">
        <p14:creationId xmlns:p14="http://schemas.microsoft.com/office/powerpoint/2010/main" val="785283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Ocean-Floor Sediment</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Layer 1  contains two types of sediment</a:t>
            </a:r>
          </a:p>
          <a:p>
            <a:pPr lvl="1"/>
            <a:r>
              <a:rPr lang="en-US" dirty="0" err="1" smtClean="0"/>
              <a:t>Terrigenous</a:t>
            </a:r>
            <a:endParaRPr lang="en-US" dirty="0" smtClean="0"/>
          </a:p>
          <a:p>
            <a:pPr lvl="2"/>
            <a:r>
              <a:rPr lang="en-US" dirty="0" smtClean="0"/>
              <a:t>Eroded from continents</a:t>
            </a:r>
          </a:p>
          <a:p>
            <a:pPr lvl="1"/>
            <a:r>
              <a:rPr lang="en-US" dirty="0" smtClean="0"/>
              <a:t>Pelagic </a:t>
            </a:r>
          </a:p>
          <a:p>
            <a:pPr lvl="2"/>
            <a:r>
              <a:rPr lang="en-US" dirty="0" smtClean="0"/>
              <a:t>Mixture of clay carried by wind currents and remains of microscopic ocean creatures</a:t>
            </a:r>
          </a:p>
          <a:p>
            <a:pPr lvl="3"/>
            <a:r>
              <a:rPr lang="en-US" dirty="0" smtClean="0"/>
              <a:t>Diatoms, radiolarians, </a:t>
            </a:r>
            <a:r>
              <a:rPr lang="en-US" dirty="0" err="1" smtClean="0"/>
              <a:t>foramnifera</a:t>
            </a:r>
            <a:r>
              <a:rPr lang="en-US" dirty="0" smtClean="0"/>
              <a:t>, etc.</a:t>
            </a:r>
          </a:p>
          <a:p>
            <a:pPr lvl="2"/>
            <a:r>
              <a:rPr lang="en-US" dirty="0" smtClean="0"/>
              <a:t>Accumulates 2 to 10 mm every 1,000 years</a:t>
            </a:r>
          </a:p>
        </p:txBody>
      </p:sp>
      <p:pic>
        <p:nvPicPr>
          <p:cNvPr id="102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98657" y="1828800"/>
            <a:ext cx="3337686" cy="231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79355" y="3821668"/>
            <a:ext cx="2402645" cy="369332"/>
          </a:xfrm>
          <a:prstGeom prst="rect">
            <a:avLst/>
          </a:prstGeom>
          <a:noFill/>
        </p:spPr>
        <p:txBody>
          <a:bodyPr wrap="none" rtlCol="0">
            <a:spAutoFit/>
          </a:bodyPr>
          <a:lstStyle/>
          <a:p>
            <a:r>
              <a:rPr lang="en-US" dirty="0" smtClean="0">
                <a:solidFill>
                  <a:schemeClr val="bg2"/>
                </a:solidFill>
              </a:rPr>
              <a:t>Mississippi River delta</a:t>
            </a:r>
            <a:endParaRPr lang="en-US" dirty="0">
              <a:solidFill>
                <a:schemeClr val="bg2"/>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414" y="4267200"/>
            <a:ext cx="3554786" cy="233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455074" y="6514578"/>
            <a:ext cx="1030860" cy="369332"/>
          </a:xfrm>
          <a:prstGeom prst="rect">
            <a:avLst/>
          </a:prstGeom>
          <a:noFill/>
        </p:spPr>
        <p:txBody>
          <a:bodyPr wrap="none" rtlCol="0">
            <a:spAutoFit/>
          </a:bodyPr>
          <a:lstStyle/>
          <a:p>
            <a:r>
              <a:rPr lang="en-US" dirty="0" smtClean="0"/>
              <a:t>Diatoms</a:t>
            </a:r>
            <a:endParaRPr lang="en-US" dirty="0"/>
          </a:p>
        </p:txBody>
      </p:sp>
    </p:spTree>
    <p:extLst>
      <p:ext uri="{BB962C8B-B14F-4D97-AF65-F5344CB8AC3E}">
        <p14:creationId xmlns:p14="http://schemas.microsoft.com/office/powerpoint/2010/main" val="3203333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ridge axis to abyssal plain</a:t>
            </a:r>
            <a:endParaRPr lang="en-US" dirty="0"/>
          </a:p>
        </p:txBody>
      </p:sp>
      <p:sp>
        <p:nvSpPr>
          <p:cNvPr id="3" name="Content Placeholder 2"/>
          <p:cNvSpPr>
            <a:spLocks noGrp="1"/>
          </p:cNvSpPr>
          <p:nvPr>
            <p:ph sz="half" idx="1"/>
          </p:nvPr>
        </p:nvSpPr>
        <p:spPr/>
        <p:txBody>
          <a:bodyPr>
            <a:normAutofit fontScale="92500"/>
          </a:bodyPr>
          <a:lstStyle/>
          <a:p>
            <a:r>
              <a:rPr lang="en-US" dirty="0" smtClean="0"/>
              <a:t>No sediment on ridge axis</a:t>
            </a:r>
          </a:p>
          <a:p>
            <a:pPr lvl="1"/>
            <a:r>
              <a:rPr lang="en-US" dirty="0" smtClean="0"/>
              <a:t>Newly formed crust</a:t>
            </a:r>
          </a:p>
          <a:p>
            <a:r>
              <a:rPr lang="en-US" dirty="0" smtClean="0"/>
              <a:t>Pelagic sediment thickness increases as you move away from axis</a:t>
            </a:r>
          </a:p>
          <a:p>
            <a:r>
              <a:rPr lang="en-US" dirty="0" smtClean="0"/>
              <a:t>Near shore, pelagic mixes with </a:t>
            </a:r>
            <a:r>
              <a:rPr lang="en-US" dirty="0" err="1" smtClean="0"/>
              <a:t>terrigenous</a:t>
            </a:r>
            <a:endParaRPr lang="en-US" dirty="0" smtClean="0"/>
          </a:p>
          <a:p>
            <a:r>
              <a:rPr lang="en-US" dirty="0" smtClean="0"/>
              <a:t>Abyssal plain</a:t>
            </a:r>
          </a:p>
          <a:p>
            <a:pPr lvl="1"/>
            <a:r>
              <a:rPr lang="en-US" dirty="0" smtClean="0"/>
              <a:t>Rugged basaltic topography covered with thick layer of sediment</a:t>
            </a:r>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46270" y="2680529"/>
            <a:ext cx="4442460" cy="2914580"/>
          </a:xfrm>
        </p:spPr>
      </p:pic>
    </p:spTree>
    <p:extLst>
      <p:ext uri="{BB962C8B-B14F-4D97-AF65-F5344CB8AC3E}">
        <p14:creationId xmlns:p14="http://schemas.microsoft.com/office/powerpoint/2010/main" val="372124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Basaltic Oceanic Crust</a:t>
            </a:r>
            <a:endParaRPr lang="en-US" dirty="0"/>
          </a:p>
        </p:txBody>
      </p:sp>
      <p:sp>
        <p:nvSpPr>
          <p:cNvPr id="3" name="Content Placeholder 2"/>
          <p:cNvSpPr>
            <a:spLocks noGrp="1"/>
          </p:cNvSpPr>
          <p:nvPr>
            <p:ph sz="half" idx="1"/>
          </p:nvPr>
        </p:nvSpPr>
        <p:spPr/>
        <p:txBody>
          <a:bodyPr/>
          <a:lstStyle/>
          <a:p>
            <a:r>
              <a:rPr lang="en-US" dirty="0" smtClean="0"/>
              <a:t>Foundation of all oceanic crust</a:t>
            </a:r>
          </a:p>
          <a:p>
            <a:pPr lvl="1"/>
            <a:r>
              <a:rPr lang="en-US" dirty="0" smtClean="0"/>
              <a:t>Formed at ridge axis and spreads outward</a:t>
            </a:r>
          </a:p>
          <a:p>
            <a:r>
              <a:rPr lang="en-US" dirty="0" smtClean="0"/>
              <a:t>Layer 2 – pillow basalts</a:t>
            </a:r>
          </a:p>
          <a:p>
            <a:pPr lvl="1"/>
            <a:r>
              <a:rPr lang="en-US" dirty="0" smtClean="0"/>
              <a:t>About 1 to 2 km thick</a:t>
            </a:r>
          </a:p>
          <a:p>
            <a:r>
              <a:rPr lang="en-US" dirty="0" smtClean="0"/>
              <a:t>Layer 3 – basalt dikes overlying gabbro</a:t>
            </a:r>
          </a:p>
          <a:p>
            <a:pPr lvl="1"/>
            <a:r>
              <a:rPr lang="en-US" dirty="0" smtClean="0"/>
              <a:t>About 3 to 5 km thick</a:t>
            </a:r>
          </a:p>
          <a:p>
            <a:pPr lvl="1"/>
            <a:endParaRPr lang="en-US" dirty="0" smtClean="0"/>
          </a:p>
          <a:p>
            <a:pPr lvl="1"/>
            <a:endParaRPr lang="en-US" dirty="0"/>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31852" y="2683797"/>
            <a:ext cx="3871296" cy="290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07201" y="5499279"/>
            <a:ext cx="4130041" cy="369332"/>
          </a:xfrm>
          <a:prstGeom prst="rect">
            <a:avLst/>
          </a:prstGeom>
          <a:noFill/>
        </p:spPr>
        <p:txBody>
          <a:bodyPr wrap="none" rtlCol="0">
            <a:spAutoFit/>
          </a:bodyPr>
          <a:lstStyle/>
          <a:p>
            <a:r>
              <a:rPr lang="en-US" dirty="0" smtClean="0"/>
              <a:t>Pillow basalts on the Juan de Fuca, 2004</a:t>
            </a:r>
            <a:endParaRPr lang="en-US" dirty="0"/>
          </a:p>
        </p:txBody>
      </p:sp>
    </p:spTree>
    <p:extLst>
      <p:ext uri="{BB962C8B-B14F-4D97-AF65-F5344CB8AC3E}">
        <p14:creationId xmlns:p14="http://schemas.microsoft.com/office/powerpoint/2010/main" val="3728097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Continental Margins</a:t>
            </a:r>
            <a:endParaRPr lang="en-US" dirty="0"/>
          </a:p>
        </p:txBody>
      </p:sp>
      <p:sp>
        <p:nvSpPr>
          <p:cNvPr id="6" name="Text Placeholder 5"/>
          <p:cNvSpPr>
            <a:spLocks noGrp="1"/>
          </p:cNvSpPr>
          <p:nvPr>
            <p:ph type="body" idx="1"/>
          </p:nvPr>
        </p:nvSpPr>
        <p:spPr/>
        <p:txBody>
          <a:bodyPr/>
          <a:lstStyle/>
          <a:p>
            <a:r>
              <a:rPr lang="en-US" dirty="0" smtClean="0"/>
              <a:t>15.6</a:t>
            </a:r>
            <a:endParaRPr lang="en-US" dirty="0"/>
          </a:p>
        </p:txBody>
      </p:sp>
    </p:spTree>
    <p:extLst>
      <p:ext uri="{BB962C8B-B14F-4D97-AF65-F5344CB8AC3E}">
        <p14:creationId xmlns:p14="http://schemas.microsoft.com/office/powerpoint/2010/main" val="2178001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Bolide</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751716"/>
            <a:ext cx="4242829" cy="2772207"/>
          </a:xfrm>
        </p:spPr>
      </p:pic>
      <p:sp>
        <p:nvSpPr>
          <p:cNvPr id="6" name="Content Placeholder 5"/>
          <p:cNvSpPr>
            <a:spLocks noGrp="1"/>
          </p:cNvSpPr>
          <p:nvPr>
            <p:ph sz="half" idx="1"/>
          </p:nvPr>
        </p:nvSpPr>
        <p:spPr/>
        <p:txBody>
          <a:bodyPr>
            <a:normAutofit lnSpcReduction="10000"/>
          </a:bodyPr>
          <a:lstStyle/>
          <a:p>
            <a:r>
              <a:rPr lang="en-US" dirty="0" smtClean="0"/>
              <a:t>Early solar system</a:t>
            </a:r>
          </a:p>
          <a:p>
            <a:pPr lvl="1"/>
            <a:r>
              <a:rPr lang="en-US" dirty="0" smtClean="0"/>
              <a:t>Crowded with debris</a:t>
            </a:r>
          </a:p>
          <a:p>
            <a:pPr lvl="2"/>
            <a:r>
              <a:rPr lang="en-US" dirty="0" smtClean="0"/>
              <a:t>Bolide</a:t>
            </a:r>
          </a:p>
          <a:p>
            <a:pPr lvl="2"/>
            <a:endParaRPr lang="en-US" dirty="0"/>
          </a:p>
          <a:p>
            <a:r>
              <a:rPr lang="en-US" dirty="0" smtClean="0"/>
              <a:t>Bolides</a:t>
            </a:r>
          </a:p>
          <a:p>
            <a:pPr lvl="1"/>
            <a:r>
              <a:rPr lang="en-US" dirty="0" smtClean="0"/>
              <a:t>Added .001% to overall mass of planet</a:t>
            </a:r>
          </a:p>
          <a:p>
            <a:pPr lvl="1"/>
            <a:r>
              <a:rPr lang="en-US" dirty="0" smtClean="0"/>
              <a:t>Imported 90% of volatiles</a:t>
            </a:r>
          </a:p>
          <a:p>
            <a:pPr lvl="1"/>
            <a:r>
              <a:rPr lang="en-US" dirty="0" smtClean="0"/>
              <a:t>Impact cause frozen volatiles to vaporize</a:t>
            </a:r>
            <a:endParaRPr lang="en-US" dirty="0"/>
          </a:p>
        </p:txBody>
      </p:sp>
    </p:spTree>
    <p:extLst>
      <p:ext uri="{BB962C8B-B14F-4D97-AF65-F5344CB8AC3E}">
        <p14:creationId xmlns:p14="http://schemas.microsoft.com/office/powerpoint/2010/main" val="2148862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4572000"/>
          </a:xfrm>
          <a:prstGeom prst="rect">
            <a:avLst/>
          </a:prstGeom>
        </p:spPr>
      </p:pic>
    </p:spTree>
    <p:extLst>
      <p:ext uri="{BB962C8B-B14F-4D97-AF65-F5344CB8AC3E}">
        <p14:creationId xmlns:p14="http://schemas.microsoft.com/office/powerpoint/2010/main" val="1589953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Continental Margins</a:t>
            </a:r>
            <a:endParaRPr lang="en-US" dirty="0"/>
          </a:p>
        </p:txBody>
      </p:sp>
      <p:sp>
        <p:nvSpPr>
          <p:cNvPr id="4" name="Content Placeholder 3"/>
          <p:cNvSpPr>
            <a:spLocks noGrp="1"/>
          </p:cNvSpPr>
          <p:nvPr>
            <p:ph sz="half" idx="1"/>
          </p:nvPr>
        </p:nvSpPr>
        <p:spPr/>
        <p:txBody>
          <a:bodyPr/>
          <a:lstStyle/>
          <a:p>
            <a:r>
              <a:rPr lang="en-US" dirty="0" smtClean="0"/>
              <a:t>Continental crust fractures, thins as rift forms</a:t>
            </a:r>
          </a:p>
          <a:p>
            <a:pPr lvl="1"/>
            <a:r>
              <a:rPr lang="en-US" dirty="0" smtClean="0"/>
              <a:t>Ocean spills into rift</a:t>
            </a:r>
          </a:p>
          <a:p>
            <a:r>
              <a:rPr lang="en-US" dirty="0" smtClean="0"/>
              <a:t>Basaltic magma creates new oceanic crust</a:t>
            </a:r>
          </a:p>
          <a:p>
            <a:r>
              <a:rPr lang="en-US" dirty="0" smtClean="0"/>
              <a:t>All tectonic activity is focused at spreading ridge</a:t>
            </a:r>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30999" y="1920875"/>
            <a:ext cx="3873001" cy="4433888"/>
          </a:xfrm>
        </p:spPr>
      </p:pic>
    </p:spTree>
    <p:extLst>
      <p:ext uri="{BB962C8B-B14F-4D97-AF65-F5344CB8AC3E}">
        <p14:creationId xmlns:p14="http://schemas.microsoft.com/office/powerpoint/2010/main" val="3004811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Continental Shelf</a:t>
            </a:r>
            <a:endParaRPr lang="en-US" dirty="0"/>
          </a:p>
        </p:txBody>
      </p:sp>
      <p:sp>
        <p:nvSpPr>
          <p:cNvPr id="3" name="Content Placeholder 2"/>
          <p:cNvSpPr>
            <a:spLocks noGrp="1"/>
          </p:cNvSpPr>
          <p:nvPr>
            <p:ph sz="half" idx="1"/>
          </p:nvPr>
        </p:nvSpPr>
        <p:spPr/>
        <p:txBody>
          <a:bodyPr/>
          <a:lstStyle/>
          <a:p>
            <a:r>
              <a:rPr lang="en-US" dirty="0" smtClean="0"/>
              <a:t>Streams flowing off of continents deposit sediment</a:t>
            </a:r>
          </a:p>
          <a:p>
            <a:r>
              <a:rPr lang="en-US" dirty="0" smtClean="0"/>
              <a:t>Continental shelf</a:t>
            </a:r>
          </a:p>
          <a:p>
            <a:pPr lvl="1"/>
            <a:r>
              <a:rPr lang="en-US" dirty="0" smtClean="0"/>
              <a:t>Shallow, gently sloping surface</a:t>
            </a:r>
          </a:p>
          <a:p>
            <a:pPr lvl="2"/>
            <a:r>
              <a:rPr lang="en-US" dirty="0" smtClean="0"/>
              <a:t>Sediment laden </a:t>
            </a:r>
          </a:p>
          <a:p>
            <a:pPr lvl="3"/>
            <a:r>
              <a:rPr lang="en-US" dirty="0" err="1" smtClean="0"/>
              <a:t>Isostatically</a:t>
            </a:r>
            <a:r>
              <a:rPr lang="en-US" dirty="0" smtClean="0"/>
              <a:t> sinks</a:t>
            </a:r>
          </a:p>
          <a:p>
            <a:pPr lvl="2"/>
            <a:r>
              <a:rPr lang="en-US" dirty="0" smtClean="0"/>
              <a:t>Carbonate platforms</a:t>
            </a:r>
          </a:p>
          <a:p>
            <a:pPr lvl="3"/>
            <a:r>
              <a:rPr lang="en-US" dirty="0" smtClean="0"/>
              <a:t>Warm, shallow sea with little sediment</a:t>
            </a:r>
          </a:p>
          <a:p>
            <a:pPr lvl="2"/>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3023165"/>
            <a:ext cx="4038600" cy="2229307"/>
          </a:xfrm>
        </p:spPr>
      </p:pic>
    </p:spTree>
    <p:extLst>
      <p:ext uri="{BB962C8B-B14F-4D97-AF65-F5344CB8AC3E}">
        <p14:creationId xmlns:p14="http://schemas.microsoft.com/office/powerpoint/2010/main" val="3147344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14" y="914458"/>
            <a:ext cx="7332172" cy="5667768"/>
          </a:xfrm>
          <a:prstGeom prst="rect">
            <a:avLst/>
          </a:prstGeom>
        </p:spPr>
      </p:pic>
    </p:spTree>
    <p:extLst>
      <p:ext uri="{BB962C8B-B14F-4D97-AF65-F5344CB8AC3E}">
        <p14:creationId xmlns:p14="http://schemas.microsoft.com/office/powerpoint/2010/main" val="3418319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01" y="1531600"/>
            <a:ext cx="8443399" cy="4335800"/>
          </a:xfrm>
          <a:prstGeom prst="rect">
            <a:avLst/>
          </a:prstGeom>
        </p:spPr>
      </p:pic>
      <p:sp>
        <p:nvSpPr>
          <p:cNvPr id="3" name="TextBox 2"/>
          <p:cNvSpPr txBox="1"/>
          <p:nvPr/>
        </p:nvSpPr>
        <p:spPr>
          <a:xfrm>
            <a:off x="5638800" y="5867400"/>
            <a:ext cx="3001206" cy="369332"/>
          </a:xfrm>
          <a:prstGeom prst="rect">
            <a:avLst/>
          </a:prstGeom>
          <a:noFill/>
        </p:spPr>
        <p:txBody>
          <a:bodyPr wrap="none" rtlCol="0">
            <a:spAutoFit/>
          </a:bodyPr>
          <a:lstStyle/>
          <a:p>
            <a:r>
              <a:rPr lang="en-US" dirty="0" smtClean="0">
                <a:hlinkClick r:id="rId4"/>
              </a:rPr>
              <a:t>Offshore petroleum reserves</a:t>
            </a:r>
            <a:endParaRPr lang="en-US" dirty="0"/>
          </a:p>
        </p:txBody>
      </p:sp>
    </p:spTree>
    <p:extLst>
      <p:ext uri="{BB962C8B-B14F-4D97-AF65-F5344CB8AC3E}">
        <p14:creationId xmlns:p14="http://schemas.microsoft.com/office/powerpoint/2010/main" val="726028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Continental Slope and Rise</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Continental slope</a:t>
            </a:r>
          </a:p>
          <a:p>
            <a:pPr lvl="1"/>
            <a:r>
              <a:rPr lang="en-US" dirty="0" smtClean="0"/>
              <a:t>Beyond shelf where slope steepens as continental crust meet oceanic</a:t>
            </a:r>
          </a:p>
          <a:p>
            <a:pPr lvl="2"/>
            <a:r>
              <a:rPr lang="en-US" dirty="0" smtClean="0"/>
              <a:t>Sediment layer slump due to steepness</a:t>
            </a:r>
          </a:p>
          <a:p>
            <a:r>
              <a:rPr lang="en-US" dirty="0" smtClean="0"/>
              <a:t>Continental rise</a:t>
            </a:r>
          </a:p>
          <a:p>
            <a:pPr lvl="1"/>
            <a:r>
              <a:rPr lang="en-US" dirty="0" smtClean="0"/>
              <a:t>Slope levels out and meets deep ocean floor</a:t>
            </a:r>
          </a:p>
          <a:p>
            <a:pPr lvl="1"/>
            <a:r>
              <a:rPr lang="en-US" dirty="0" smtClean="0"/>
              <a:t>Apron of </a:t>
            </a:r>
            <a:r>
              <a:rPr lang="en-US" dirty="0" err="1" smtClean="0"/>
              <a:t>terrigenous</a:t>
            </a:r>
            <a:r>
              <a:rPr lang="en-US" dirty="0" smtClean="0"/>
              <a:t> sediment</a:t>
            </a:r>
          </a:p>
          <a:p>
            <a:pPr marL="0" indent="0">
              <a:buNone/>
            </a:pPr>
            <a:endParaRPr lang="en-US" dirty="0" smtClean="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3023165"/>
            <a:ext cx="4038600" cy="2229307"/>
          </a:xfrm>
        </p:spPr>
      </p:pic>
    </p:spTree>
    <p:extLst>
      <p:ext uri="{BB962C8B-B14F-4D97-AF65-F5344CB8AC3E}">
        <p14:creationId xmlns:p14="http://schemas.microsoft.com/office/powerpoint/2010/main" val="1392061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52232" y="1752600"/>
            <a:ext cx="3430534" cy="4877277"/>
          </a:xfrm>
        </p:spPr>
      </p:pic>
      <p:sp>
        <p:nvSpPr>
          <p:cNvPr id="2" name="Title 1"/>
          <p:cNvSpPr>
            <a:spLocks noGrp="1"/>
          </p:cNvSpPr>
          <p:nvPr>
            <p:ph type="title"/>
          </p:nvPr>
        </p:nvSpPr>
        <p:spPr/>
        <p:txBody>
          <a:bodyPr>
            <a:noAutofit/>
          </a:bodyPr>
          <a:lstStyle/>
          <a:p>
            <a:r>
              <a:rPr lang="en-US" sz="4000" dirty="0" smtClean="0"/>
              <a:t>Submarine Canyons and Abyssal Fans</a:t>
            </a:r>
            <a:endParaRPr lang="en-US" sz="4000" dirty="0"/>
          </a:p>
        </p:txBody>
      </p:sp>
      <p:sp>
        <p:nvSpPr>
          <p:cNvPr id="3" name="Content Placeholder 2"/>
          <p:cNvSpPr>
            <a:spLocks noGrp="1"/>
          </p:cNvSpPr>
          <p:nvPr>
            <p:ph sz="half" idx="1"/>
          </p:nvPr>
        </p:nvSpPr>
        <p:spPr/>
        <p:txBody>
          <a:bodyPr/>
          <a:lstStyle/>
          <a:p>
            <a:r>
              <a:rPr lang="en-US" dirty="0" smtClean="0"/>
              <a:t>Submarine canyon</a:t>
            </a:r>
          </a:p>
          <a:p>
            <a:pPr lvl="1"/>
            <a:r>
              <a:rPr lang="en-US" dirty="0" smtClean="0"/>
              <a:t>Deep valley eroded into shelf and slope</a:t>
            </a:r>
          </a:p>
          <a:p>
            <a:pPr lvl="1"/>
            <a:r>
              <a:rPr lang="en-US" dirty="0" smtClean="0"/>
              <a:t>Commonly start at river mouth</a:t>
            </a:r>
          </a:p>
          <a:p>
            <a:pPr lvl="1"/>
            <a:r>
              <a:rPr lang="en-US" dirty="0" smtClean="0"/>
              <a:t>Turbidity currents</a:t>
            </a:r>
          </a:p>
          <a:p>
            <a:r>
              <a:rPr lang="en-US" dirty="0" smtClean="0"/>
              <a:t>Abyssal fan</a:t>
            </a:r>
          </a:p>
          <a:p>
            <a:pPr lvl="1"/>
            <a:r>
              <a:rPr lang="en-US" dirty="0" smtClean="0"/>
              <a:t>Fan shaped deposit of sediment at mouth of canyon</a:t>
            </a:r>
            <a:endParaRPr lang="en-US" dirty="0"/>
          </a:p>
        </p:txBody>
      </p:sp>
      <p:sp>
        <p:nvSpPr>
          <p:cNvPr id="6" name="TextBox 5"/>
          <p:cNvSpPr txBox="1"/>
          <p:nvPr/>
        </p:nvSpPr>
        <p:spPr>
          <a:xfrm>
            <a:off x="6781800" y="6564868"/>
            <a:ext cx="1358513" cy="369332"/>
          </a:xfrm>
          <a:prstGeom prst="rect">
            <a:avLst/>
          </a:prstGeom>
          <a:noFill/>
        </p:spPr>
        <p:txBody>
          <a:bodyPr wrap="none" rtlCol="0">
            <a:spAutoFit/>
          </a:bodyPr>
          <a:lstStyle/>
          <a:p>
            <a:r>
              <a:rPr lang="en-US" dirty="0" smtClean="0"/>
              <a:t>nature.com</a:t>
            </a:r>
            <a:endParaRPr lang="en-US" dirty="0"/>
          </a:p>
        </p:txBody>
      </p:sp>
    </p:spTree>
    <p:extLst>
      <p:ext uri="{BB962C8B-B14F-4D97-AF65-F5344CB8AC3E}">
        <p14:creationId xmlns:p14="http://schemas.microsoft.com/office/powerpoint/2010/main" val="2677693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Active </a:t>
            </a:r>
            <a:br>
              <a:rPr lang="en-US" dirty="0" smtClean="0"/>
            </a:br>
            <a:r>
              <a:rPr lang="en-US" dirty="0" smtClean="0"/>
              <a:t>Continental Margins</a:t>
            </a:r>
            <a:endParaRPr lang="en-US" dirty="0"/>
          </a:p>
        </p:txBody>
      </p:sp>
      <p:sp>
        <p:nvSpPr>
          <p:cNvPr id="3" name="Content Placeholder 2"/>
          <p:cNvSpPr>
            <a:spLocks noGrp="1"/>
          </p:cNvSpPr>
          <p:nvPr>
            <p:ph sz="half" idx="1"/>
          </p:nvPr>
        </p:nvSpPr>
        <p:spPr>
          <a:xfrm>
            <a:off x="76200" y="1920085"/>
            <a:ext cx="6096000" cy="4434840"/>
          </a:xfrm>
        </p:spPr>
        <p:txBody>
          <a:bodyPr>
            <a:normAutofit/>
          </a:bodyPr>
          <a:lstStyle/>
          <a:p>
            <a:r>
              <a:rPr lang="en-US" sz="2000" dirty="0" smtClean="0"/>
              <a:t>Form at convergent margins</a:t>
            </a:r>
          </a:p>
          <a:p>
            <a:pPr lvl="1"/>
            <a:r>
              <a:rPr lang="en-US" sz="1800" dirty="0" smtClean="0"/>
              <a:t>Subduction zones</a:t>
            </a:r>
          </a:p>
          <a:p>
            <a:pPr lvl="1"/>
            <a:r>
              <a:rPr lang="en-US" sz="1800" dirty="0" smtClean="0"/>
              <a:t>Oceanic trenches</a:t>
            </a:r>
            <a:endParaRPr lang="en-US" sz="1800" dirty="0"/>
          </a:p>
          <a:p>
            <a:r>
              <a:rPr lang="en-US" sz="2000" dirty="0" smtClean="0"/>
              <a:t>Thick continental crust meets thin oceanic crust</a:t>
            </a:r>
          </a:p>
          <a:p>
            <a:pPr lvl="1"/>
            <a:r>
              <a:rPr lang="en-US" sz="1800" dirty="0" smtClean="0"/>
              <a:t>Narrow to no shelf</a:t>
            </a:r>
          </a:p>
          <a:p>
            <a:pPr lvl="1"/>
            <a:r>
              <a:rPr lang="en-US" sz="1800" dirty="0" smtClean="0"/>
              <a:t>Landward wall of trench is slope</a:t>
            </a:r>
          </a:p>
          <a:p>
            <a:pPr lvl="1"/>
            <a:r>
              <a:rPr lang="en-US" sz="1800" dirty="0" smtClean="0"/>
              <a:t>No rise</a:t>
            </a:r>
            <a:endParaRPr lang="en-US" sz="18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2470" y="4419600"/>
            <a:ext cx="4442460" cy="233196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46050"/>
            <a:ext cx="3251200" cy="6565900"/>
          </a:xfrm>
          <a:prstGeom prst="rect">
            <a:avLst/>
          </a:prstGeom>
        </p:spPr>
      </p:pic>
      <p:sp>
        <p:nvSpPr>
          <p:cNvPr id="7" name="TextBox 6"/>
          <p:cNvSpPr txBox="1"/>
          <p:nvPr/>
        </p:nvSpPr>
        <p:spPr>
          <a:xfrm>
            <a:off x="5876235" y="225623"/>
            <a:ext cx="3039165" cy="307777"/>
          </a:xfrm>
          <a:prstGeom prst="rect">
            <a:avLst/>
          </a:prstGeom>
          <a:noFill/>
        </p:spPr>
        <p:txBody>
          <a:bodyPr wrap="none" rtlCol="0">
            <a:spAutoFit/>
          </a:bodyPr>
          <a:lstStyle/>
          <a:p>
            <a:r>
              <a:rPr lang="en-US" sz="1400" dirty="0" smtClean="0">
                <a:solidFill>
                  <a:schemeClr val="bg2"/>
                </a:solidFill>
              </a:rPr>
              <a:t>Peru-Chile Trench from space, NASA</a:t>
            </a:r>
            <a:endParaRPr lang="en-US" sz="1400" dirty="0">
              <a:solidFill>
                <a:schemeClr val="bg2"/>
              </a:solidFill>
            </a:endParaRPr>
          </a:p>
        </p:txBody>
      </p:sp>
    </p:spTree>
    <p:extLst>
      <p:ext uri="{BB962C8B-B14F-4D97-AF65-F5344CB8AC3E}">
        <p14:creationId xmlns:p14="http://schemas.microsoft.com/office/powerpoint/2010/main" val="394130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402" y="533400"/>
            <a:ext cx="6136043" cy="6136043"/>
          </a:xfrm>
          <a:prstGeom prst="rect">
            <a:avLst/>
          </a:prstGeom>
        </p:spPr>
      </p:pic>
    </p:spTree>
    <p:extLst>
      <p:ext uri="{BB962C8B-B14F-4D97-AF65-F5344CB8AC3E}">
        <p14:creationId xmlns:p14="http://schemas.microsoft.com/office/powerpoint/2010/main" val="3765073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Earth’s Oceans</a:t>
            </a:r>
            <a:endParaRPr lang="en-US" dirty="0"/>
          </a:p>
        </p:txBody>
      </p:sp>
      <p:sp>
        <p:nvSpPr>
          <p:cNvPr id="3" name="Text Placeholder 2"/>
          <p:cNvSpPr>
            <a:spLocks noGrp="1"/>
          </p:cNvSpPr>
          <p:nvPr>
            <p:ph type="body" idx="1"/>
          </p:nvPr>
        </p:nvSpPr>
        <p:spPr/>
        <p:txBody>
          <a:bodyPr/>
          <a:lstStyle/>
          <a:p>
            <a:r>
              <a:rPr lang="en-US" dirty="0" smtClean="0"/>
              <a:t>15.2</a:t>
            </a:r>
            <a:endParaRPr lang="en-US" dirty="0"/>
          </a:p>
        </p:txBody>
      </p:sp>
    </p:spTree>
    <p:extLst>
      <p:ext uri="{BB962C8B-B14F-4D97-AF65-F5344CB8AC3E}">
        <p14:creationId xmlns:p14="http://schemas.microsoft.com/office/powerpoint/2010/main" val="3871913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Oceanic Crust vs. Continental</a:t>
            </a:r>
            <a:endParaRPr lang="en-US" dirty="0"/>
          </a:p>
        </p:txBody>
      </p:sp>
      <p:sp>
        <p:nvSpPr>
          <p:cNvPr id="3" name="Content Placeholder 2"/>
          <p:cNvSpPr>
            <a:spLocks noGrp="1"/>
          </p:cNvSpPr>
          <p:nvPr>
            <p:ph sz="half" idx="1"/>
          </p:nvPr>
        </p:nvSpPr>
        <p:spPr/>
        <p:txBody>
          <a:bodyPr/>
          <a:lstStyle/>
          <a:p>
            <a:r>
              <a:rPr lang="en-US" dirty="0" smtClean="0"/>
              <a:t>Ocean crust</a:t>
            </a:r>
          </a:p>
          <a:p>
            <a:pPr lvl="1"/>
            <a:r>
              <a:rPr lang="en-US" dirty="0" smtClean="0"/>
              <a:t>Dense basalt</a:t>
            </a:r>
          </a:p>
          <a:p>
            <a:pPr lvl="1"/>
            <a:r>
              <a:rPr lang="en-US" dirty="0" smtClean="0"/>
              <a:t>4 to 7 km thick</a:t>
            </a:r>
          </a:p>
          <a:p>
            <a:pPr lvl="1"/>
            <a:endParaRPr lang="en-US" dirty="0"/>
          </a:p>
        </p:txBody>
      </p:sp>
      <p:sp>
        <p:nvSpPr>
          <p:cNvPr id="4" name="Content Placeholder 3"/>
          <p:cNvSpPr>
            <a:spLocks noGrp="1"/>
          </p:cNvSpPr>
          <p:nvPr>
            <p:ph sz="half" idx="2"/>
          </p:nvPr>
        </p:nvSpPr>
        <p:spPr/>
        <p:txBody>
          <a:bodyPr/>
          <a:lstStyle/>
          <a:p>
            <a:r>
              <a:rPr lang="en-US" dirty="0"/>
              <a:t>Continental crust</a:t>
            </a:r>
          </a:p>
          <a:p>
            <a:pPr lvl="1"/>
            <a:r>
              <a:rPr lang="en-US" dirty="0"/>
              <a:t>Lower density granite</a:t>
            </a:r>
          </a:p>
          <a:p>
            <a:pPr lvl="1"/>
            <a:r>
              <a:rPr lang="en-US" dirty="0"/>
              <a:t>20 to 40 km thick</a:t>
            </a:r>
          </a:p>
          <a:p>
            <a:endParaRPr lang="en-US" dirty="0"/>
          </a:p>
        </p:txBody>
      </p:sp>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429000"/>
            <a:ext cx="3890356" cy="2743200"/>
          </a:xfrm>
          <a:prstGeom prst="rect">
            <a:avLst/>
          </a:prstGeom>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7025" y="4727640"/>
            <a:ext cx="2262137" cy="169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693" y="4822227"/>
            <a:ext cx="2242705" cy="167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V="1">
            <a:off x="2514600" y="4677482"/>
            <a:ext cx="914400" cy="42791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H="1" flipV="1">
            <a:off x="6096000" y="4495800"/>
            <a:ext cx="1040632" cy="36336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492719" y="6354362"/>
            <a:ext cx="726481" cy="369332"/>
          </a:xfrm>
          <a:prstGeom prst="rect">
            <a:avLst/>
          </a:prstGeom>
          <a:noFill/>
        </p:spPr>
        <p:txBody>
          <a:bodyPr wrap="none" rtlCol="0">
            <a:spAutoFit/>
          </a:bodyPr>
          <a:lstStyle/>
          <a:p>
            <a:r>
              <a:rPr lang="en-US" dirty="0" smtClean="0"/>
              <a:t>Basalt</a:t>
            </a:r>
            <a:endParaRPr lang="en-US" dirty="0"/>
          </a:p>
        </p:txBody>
      </p:sp>
      <p:sp>
        <p:nvSpPr>
          <p:cNvPr id="11" name="TextBox 10"/>
          <p:cNvSpPr txBox="1"/>
          <p:nvPr/>
        </p:nvSpPr>
        <p:spPr>
          <a:xfrm>
            <a:off x="7948944" y="6354362"/>
            <a:ext cx="899605" cy="369332"/>
          </a:xfrm>
          <a:prstGeom prst="rect">
            <a:avLst/>
          </a:prstGeom>
          <a:noFill/>
        </p:spPr>
        <p:txBody>
          <a:bodyPr wrap="none" rtlCol="0">
            <a:spAutoFit/>
          </a:bodyPr>
          <a:lstStyle/>
          <a:p>
            <a:r>
              <a:rPr lang="en-US" dirty="0" smtClean="0"/>
              <a:t>Granite</a:t>
            </a:r>
            <a:endParaRPr lang="en-US" dirty="0"/>
          </a:p>
        </p:txBody>
      </p:sp>
    </p:spTree>
    <p:extLst>
      <p:ext uri="{BB962C8B-B14F-4D97-AF65-F5344CB8AC3E}">
        <p14:creationId xmlns:p14="http://schemas.microsoft.com/office/powerpoint/2010/main" val="1767700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Oceans</a:t>
            </a:r>
            <a:endParaRPr lang="en-US" dirty="0"/>
          </a:p>
        </p:txBody>
      </p:sp>
      <p:sp>
        <p:nvSpPr>
          <p:cNvPr id="9" name="Content Placeholder 8"/>
          <p:cNvSpPr>
            <a:spLocks noGrp="1"/>
          </p:cNvSpPr>
          <p:nvPr>
            <p:ph sz="half" idx="1"/>
          </p:nvPr>
        </p:nvSpPr>
        <p:spPr>
          <a:xfrm>
            <a:off x="457200" y="1920085"/>
            <a:ext cx="3429000" cy="4434840"/>
          </a:xfrm>
        </p:spPr>
        <p:txBody>
          <a:bodyPr>
            <a:normAutofit fontScale="85000" lnSpcReduction="20000"/>
          </a:bodyPr>
          <a:lstStyle/>
          <a:p>
            <a:r>
              <a:rPr lang="en-US" dirty="0" smtClean="0"/>
              <a:t>Cover 71% of surface</a:t>
            </a:r>
          </a:p>
          <a:p>
            <a:r>
              <a:rPr lang="en-US" dirty="0" smtClean="0"/>
              <a:t>Average depth of 5 km</a:t>
            </a:r>
          </a:p>
          <a:p>
            <a:pPr lvl="1"/>
            <a:r>
              <a:rPr lang="en-US" dirty="0" smtClean="0"/>
              <a:t>2 to 3 above mid-ocean ridges</a:t>
            </a:r>
          </a:p>
          <a:p>
            <a:pPr lvl="1"/>
            <a:r>
              <a:rPr lang="en-US" dirty="0" smtClean="0"/>
              <a:t>11 km in Marianas Trench</a:t>
            </a:r>
          </a:p>
          <a:p>
            <a:r>
              <a:rPr lang="en-US" dirty="0" smtClean="0"/>
              <a:t>1.4 billion km</a:t>
            </a:r>
            <a:r>
              <a:rPr lang="en-US" baseline="30000" dirty="0" smtClean="0"/>
              <a:t>3</a:t>
            </a:r>
            <a:r>
              <a:rPr lang="en-US" dirty="0" smtClean="0"/>
              <a:t> of water</a:t>
            </a:r>
          </a:p>
          <a:p>
            <a:r>
              <a:rPr lang="en-US" dirty="0" smtClean="0"/>
              <a:t>Change over geologic time</a:t>
            </a:r>
          </a:p>
          <a:p>
            <a:r>
              <a:rPr lang="en-US" dirty="0" smtClean="0"/>
              <a:t>Global climate and biosphere</a:t>
            </a:r>
          </a:p>
          <a:p>
            <a:pPr lvl="1"/>
            <a:r>
              <a:rPr lang="en-US" dirty="0" smtClean="0"/>
              <a:t>Solar energy</a:t>
            </a:r>
          </a:p>
          <a:p>
            <a:pPr lvl="1"/>
            <a:r>
              <a:rPr lang="en-US" dirty="0" smtClean="0"/>
              <a:t>Evaporation</a:t>
            </a:r>
          </a:p>
          <a:p>
            <a:pPr lvl="1"/>
            <a:r>
              <a:rPr lang="en-US" dirty="0" smtClean="0"/>
              <a:t>currents</a:t>
            </a:r>
            <a:endParaRPr lang="en-US" dirty="0"/>
          </a:p>
        </p:txBody>
      </p:sp>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692423" y="2319546"/>
            <a:ext cx="5375377" cy="3636544"/>
          </a:xfrm>
        </p:spPr>
      </p:pic>
    </p:spTree>
    <p:extLst>
      <p:ext uri="{BB962C8B-B14F-4D97-AF65-F5344CB8AC3E}">
        <p14:creationId xmlns:p14="http://schemas.microsoft.com/office/powerpoint/2010/main" val="26924691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261</TotalTime>
  <Words>3817</Words>
  <Application>Microsoft Office PowerPoint</Application>
  <PresentationFormat>On-screen Show (4:3)</PresentationFormat>
  <Paragraphs>526</Paragraphs>
  <Slides>57</Slides>
  <Notes>36</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Flow</vt:lpstr>
      <vt:lpstr>Ocean Basins</vt:lpstr>
      <vt:lpstr>The Origin of Oceans</vt:lpstr>
      <vt:lpstr>Primordial Earth</vt:lpstr>
      <vt:lpstr>Solar Wind</vt:lpstr>
      <vt:lpstr>Bolide</vt:lpstr>
      <vt:lpstr>PowerPoint Presentation</vt:lpstr>
      <vt:lpstr>The Earth’s Oceans</vt:lpstr>
      <vt:lpstr>Oceanic Crust vs. Continental</vt:lpstr>
      <vt:lpstr>The Oceans</vt:lpstr>
      <vt:lpstr>Studying the Sea Floor</vt:lpstr>
      <vt:lpstr>Samples – Rock Dredge</vt:lpstr>
      <vt:lpstr>Samples –  Sediment Core</vt:lpstr>
      <vt:lpstr>Samples – Wax Cores</vt:lpstr>
      <vt:lpstr>Samples – Sea-floor Drilling</vt:lpstr>
      <vt:lpstr>Samples – ROV</vt:lpstr>
      <vt:lpstr>ROV Tiburon</vt:lpstr>
      <vt:lpstr>Control Room</vt:lpstr>
      <vt:lpstr>Remote Sensing – Echo Sounding</vt:lpstr>
      <vt:lpstr>Remote Sensing – Seismic Profiling</vt:lpstr>
      <vt:lpstr>Remote Sensing – Magnetometer</vt:lpstr>
      <vt:lpstr>Remote Sensing – Microwave Radar</vt:lpstr>
      <vt:lpstr>Features of the Sea Floor</vt:lpstr>
      <vt:lpstr>The Mid-Ocean Ridge System</vt:lpstr>
      <vt:lpstr>PowerPoint Presentation</vt:lpstr>
      <vt:lpstr>Rift Valley</vt:lpstr>
      <vt:lpstr>Transform Faulting</vt:lpstr>
      <vt:lpstr>Global Sea Level Changes  and the Mid-Ocean Ridge System</vt:lpstr>
      <vt:lpstr>Spreading Rates and Ridge Volume</vt:lpstr>
      <vt:lpstr>Life on the Mid-Ocean Ridge System</vt:lpstr>
      <vt:lpstr>Chemosynthesis</vt:lpstr>
      <vt:lpstr>2004 MBARI Juan de Fuca expedition</vt:lpstr>
      <vt:lpstr>2004 MBARI Juan de Fuca expedition</vt:lpstr>
      <vt:lpstr>2004 MBARI Juan de Fuca expedition</vt:lpstr>
      <vt:lpstr>2004 MBARI Juan de Fuca expedition</vt:lpstr>
      <vt:lpstr>2004 MBARI Juan de Fuca expedition</vt:lpstr>
      <vt:lpstr>2004 MBARI Juan de Fuca expedition</vt:lpstr>
      <vt:lpstr>2004 MBARI Juan de Fuca expedition</vt:lpstr>
      <vt:lpstr>2004 MBARI Juan de Fuca expedition</vt:lpstr>
      <vt:lpstr>Ocean Trenches and Island Arcs</vt:lpstr>
      <vt:lpstr>Island Arcs – Accreted Terranes</vt:lpstr>
      <vt:lpstr>Seamounts, Oceanic Islands, and Atolls</vt:lpstr>
      <vt:lpstr>PowerPoint Presentation</vt:lpstr>
      <vt:lpstr>PowerPoint Presentation</vt:lpstr>
      <vt:lpstr>Sediment  and Rocks of the Sea Floor</vt:lpstr>
      <vt:lpstr>Ocean Floor Layers</vt:lpstr>
      <vt:lpstr>Ocean-Floor Sediment</vt:lpstr>
      <vt:lpstr>From ridge axis to abyssal plain</vt:lpstr>
      <vt:lpstr>Basaltic Oceanic Crust</vt:lpstr>
      <vt:lpstr>Continental Margins</vt:lpstr>
      <vt:lpstr>PowerPoint Presentation</vt:lpstr>
      <vt:lpstr>Passive Continental Margins</vt:lpstr>
      <vt:lpstr>The Continental Shelf</vt:lpstr>
      <vt:lpstr>PowerPoint Presentation</vt:lpstr>
      <vt:lpstr>PowerPoint Presentation</vt:lpstr>
      <vt:lpstr>The Continental Slope and Rise</vt:lpstr>
      <vt:lpstr>Submarine Canyons and Abyssal Fans</vt:lpstr>
      <vt:lpstr>Active  Continental Margins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Basins</dc:title>
  <dc:creator>geopetal</dc:creator>
  <cp:lastModifiedBy>geopetal</cp:lastModifiedBy>
  <cp:revision>33</cp:revision>
  <dcterms:created xsi:type="dcterms:W3CDTF">2013-11-04T18:15:59Z</dcterms:created>
  <dcterms:modified xsi:type="dcterms:W3CDTF">2015-11-17T05:04:24Z</dcterms:modified>
</cp:coreProperties>
</file>