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8" r:id="rId17"/>
    <p:sldId id="279" r:id="rId18"/>
    <p:sldId id="272" r:id="rId19"/>
    <p:sldId id="273" r:id="rId20"/>
    <p:sldId id="274" r:id="rId21"/>
    <p:sldId id="275" r:id="rId22"/>
    <p:sldId id="276" r:id="rId23"/>
    <p:sldId id="277" r:id="rId24"/>
    <p:sldId id="280" r:id="rId25"/>
    <p:sldId id="281" r:id="rId26"/>
    <p:sldId id="282" r:id="rId27"/>
    <p:sldId id="283" r:id="rId28"/>
    <p:sldId id="284" r:id="rId29"/>
    <p:sldId id="285" r:id="rId30"/>
    <p:sldId id="286" r:id="rId31"/>
    <p:sldId id="287" r:id="rId32"/>
    <p:sldId id="288" r:id="rId33"/>
    <p:sldId id="289" r:id="rId34"/>
    <p:sldId id="291" r:id="rId35"/>
    <p:sldId id="290" r:id="rId36"/>
    <p:sldId id="292" r:id="rId37"/>
    <p:sldId id="293" r:id="rId38"/>
    <p:sldId id="294" r:id="rId39"/>
    <p:sldId id="295" r:id="rId40"/>
    <p:sldId id="296" r:id="rId41"/>
    <p:sldId id="297" r:id="rId42"/>
    <p:sldId id="298" r:id="rId43"/>
    <p:sldId id="299" r:id="rId44"/>
    <p:sldId id="300" r:id="rId45"/>
    <p:sldId id="316" r:id="rId46"/>
    <p:sldId id="301" r:id="rId47"/>
    <p:sldId id="302" r:id="rId48"/>
    <p:sldId id="303" r:id="rId49"/>
    <p:sldId id="304" r:id="rId50"/>
    <p:sldId id="305" r:id="rId51"/>
    <p:sldId id="306" r:id="rId52"/>
    <p:sldId id="307" r:id="rId53"/>
    <p:sldId id="308" r:id="rId54"/>
    <p:sldId id="309" r:id="rId55"/>
    <p:sldId id="310" r:id="rId56"/>
    <p:sldId id="311" r:id="rId57"/>
    <p:sldId id="317" r:id="rId58"/>
    <p:sldId id="312" r:id="rId59"/>
    <p:sldId id="313" r:id="rId60"/>
    <p:sldId id="314" r:id="rId61"/>
    <p:sldId id="315"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720" autoAdjust="0"/>
  </p:normalViewPr>
  <p:slideViewPr>
    <p:cSldViewPr>
      <p:cViewPr>
        <p:scale>
          <a:sx n="50" d="100"/>
          <a:sy n="50" d="100"/>
        </p:scale>
        <p:origin x="-726" y="-4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14576B-773E-4EF6-962E-9943D65FE3D3}" type="datetimeFigureOut">
              <a:rPr lang="en-US" smtClean="0"/>
              <a:t>2/27/2014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25AE20-7AFC-476E-9E5B-3BF6B0B53710}" type="slidenum">
              <a:rPr lang="en-US" smtClean="0"/>
              <a:t>‹#›</a:t>
            </a:fld>
            <a:endParaRPr lang="en-US"/>
          </a:p>
        </p:txBody>
      </p:sp>
    </p:spTree>
    <p:extLst>
      <p:ext uri="{BB962C8B-B14F-4D97-AF65-F5344CB8AC3E}">
        <p14:creationId xmlns:p14="http://schemas.microsoft.com/office/powerpoint/2010/main" val="3792947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smithsonianmag.com/science-nature/The-Great-Midwest-Earthquake-of-1811.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Lithospheric plates move slowly over the Earth at rates of &lt; cm to 16 cm per year</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At plate boundaries friction can hold the plates locked and stationary – rocks stretch, compress and forces build until the plates finally snap free and the Earth shakes</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Earthquake is a threshold effect – plates held by friction, pressure builds until threshold is reached, then a sudden, catastrophic motion occurs</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Movement of plates responsible for</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Forming oceans and atmosphere via gases released during volcanic eruptions, which brought water to the surface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Creating the continents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Rejuvenating soils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Regulating global chemistry</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Concentrating metals</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2</a:t>
            </a:fld>
            <a:endParaRPr lang="en-US"/>
          </a:p>
        </p:txBody>
      </p:sp>
    </p:spTree>
    <p:extLst>
      <p:ext uri="{BB962C8B-B14F-4D97-AF65-F5344CB8AC3E}">
        <p14:creationId xmlns:p14="http://schemas.microsoft.com/office/powerpoint/2010/main" val="4111804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Body Waves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Two main types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P waves – travel fast and the first (</a:t>
            </a:r>
            <a:r>
              <a:rPr lang="en-US" sz="1200" b="1" dirty="0" smtClean="0">
                <a:effectLst/>
                <a:latin typeface="+mn-lt"/>
                <a:ea typeface="Calibri"/>
                <a:cs typeface="Times New Roman"/>
              </a:rPr>
              <a:t>p</a:t>
            </a:r>
            <a:r>
              <a:rPr lang="en-US" sz="1200" dirty="0" smtClean="0">
                <a:effectLst/>
                <a:latin typeface="+mn-lt"/>
                <a:ea typeface="Calibri"/>
                <a:cs typeface="Times New Roman"/>
              </a:rPr>
              <a:t>rimary) seismic waves to reach an observer</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Compressional elastic waves – alternate compression and expansion of a rock (spring)</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Travel at 4 to 7 km per second in crust, ~8 km per second in the mantle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Sound travels through air at 0.34 km per second</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Travel through air, liquid and solid material</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12</a:t>
            </a:fld>
            <a:endParaRPr lang="en-US"/>
          </a:p>
        </p:txBody>
      </p:sp>
    </p:spTree>
    <p:extLst>
      <p:ext uri="{BB962C8B-B14F-4D97-AF65-F5344CB8AC3E}">
        <p14:creationId xmlns:p14="http://schemas.microsoft.com/office/powerpoint/2010/main" val="1373393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100" dirty="0" smtClean="0">
                <a:effectLst/>
                <a:latin typeface="+mn-lt"/>
                <a:ea typeface="Calibri"/>
                <a:cs typeface="Times New Roman"/>
              </a:rPr>
              <a:t>S waves – </a:t>
            </a:r>
            <a:r>
              <a:rPr lang="en-US" sz="1200" dirty="0" smtClean="0">
                <a:effectLst/>
                <a:latin typeface="+mn-lt"/>
                <a:ea typeface="Calibri"/>
                <a:cs typeface="Times New Roman"/>
              </a:rPr>
              <a:t>slower and </a:t>
            </a:r>
            <a:r>
              <a:rPr lang="en-US" sz="1200" b="1" dirty="0" smtClean="0">
                <a:effectLst/>
                <a:latin typeface="+mn-lt"/>
                <a:ea typeface="Calibri"/>
                <a:cs typeface="Times New Roman"/>
              </a:rPr>
              <a:t>s</a:t>
            </a:r>
            <a:r>
              <a:rPr lang="en-US" sz="1200" dirty="0" smtClean="0">
                <a:effectLst/>
                <a:latin typeface="+mn-lt"/>
                <a:ea typeface="Calibri"/>
                <a:cs typeface="Times New Roman"/>
              </a:rPr>
              <a:t>econdary seismic waves to reach an observer</a:t>
            </a:r>
            <a:endParaRPr lang="en-US" sz="1100" dirty="0" smtClean="0">
              <a:effectLst/>
              <a:latin typeface="+mn-lt"/>
              <a:ea typeface="Calibri"/>
              <a:cs typeface="Times New Roman"/>
            </a:endParaRP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shear waves – shearing motion (rope tied to wall and jerked up and down)</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individual particles move at right angles to the wave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shake the ground at right angles to the direction in which the wave is moving</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Travel at 3 to 4 km through the crust</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Only through solids</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13</a:t>
            </a:fld>
            <a:endParaRPr lang="en-US"/>
          </a:p>
        </p:txBody>
      </p:sp>
    </p:spTree>
    <p:extLst>
      <p:ext uri="{BB962C8B-B14F-4D97-AF65-F5344CB8AC3E}">
        <p14:creationId xmlns:p14="http://schemas.microsoft.com/office/powerpoint/2010/main" val="382785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Surface Waves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Travel more slowly than body waves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Undulate ground</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Side to side vibration</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14</a:t>
            </a:fld>
            <a:endParaRPr lang="en-US"/>
          </a:p>
        </p:txBody>
      </p:sp>
    </p:spTree>
    <p:extLst>
      <p:ext uri="{BB962C8B-B14F-4D97-AF65-F5344CB8AC3E}">
        <p14:creationId xmlns:p14="http://schemas.microsoft.com/office/powerpoint/2010/main" val="392796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Up and down rolling motion</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Principal source of movement and damage on surface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15</a:t>
            </a:fld>
            <a:endParaRPr lang="en-US"/>
          </a:p>
        </p:txBody>
      </p:sp>
    </p:spTree>
    <p:extLst>
      <p:ext uri="{BB962C8B-B14F-4D97-AF65-F5344CB8AC3E}">
        <p14:creationId xmlns:p14="http://schemas.microsoft.com/office/powerpoint/2010/main" val="435154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Measurement of Seismic Waves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Seismograph – record seismic waves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Pen attached to weighted spring lined up at a zero mark on a roll of graph paper attached to bedrock – paper roll would move during an earthquake but inertia would keep weight and pen still</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Creates seismogram</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16</a:t>
            </a:fld>
            <a:endParaRPr lang="en-US"/>
          </a:p>
        </p:txBody>
      </p:sp>
    </p:spTree>
    <p:extLst>
      <p:ext uri="{BB962C8B-B14F-4D97-AF65-F5344CB8AC3E}">
        <p14:creationId xmlns:p14="http://schemas.microsoft.com/office/powerpoint/2010/main" val="3768959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Modern seismographs use electronic motion detectors and computers</a:t>
            </a:r>
            <a:endParaRPr lang="en-US" sz="12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8125AE20-7AFC-476E-9E5B-3BF6B0B53710}" type="slidenum">
              <a:rPr lang="en-US" smtClean="0"/>
              <a:t>17</a:t>
            </a:fld>
            <a:endParaRPr lang="en-US"/>
          </a:p>
        </p:txBody>
      </p:sp>
    </p:spTree>
    <p:extLst>
      <p:ext uri="{BB962C8B-B14F-4D97-AF65-F5344CB8AC3E}">
        <p14:creationId xmlns:p14="http://schemas.microsoft.com/office/powerpoint/2010/main" val="1774447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Measurement of Earthquake Strength</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Created several scales to express strength</a:t>
            </a:r>
          </a:p>
          <a:p>
            <a:pPr marL="1143000" marR="0" lvl="2" indent="-228600">
              <a:lnSpc>
                <a:spcPct val="115000"/>
              </a:lnSpc>
              <a:spcBef>
                <a:spcPts val="0"/>
              </a:spcBef>
              <a:spcAft>
                <a:spcPts val="0"/>
              </a:spcAft>
              <a:buFont typeface="Wingdings"/>
              <a:buChar char=""/>
            </a:pPr>
            <a:r>
              <a:rPr lang="en-US" sz="1200" dirty="0" err="1" smtClean="0">
                <a:effectLst/>
                <a:latin typeface="+mn-lt"/>
                <a:ea typeface="Calibri"/>
                <a:cs typeface="Times New Roman"/>
              </a:rPr>
              <a:t>Mercalli</a:t>
            </a:r>
            <a:r>
              <a:rPr lang="en-US" sz="1200" dirty="0" smtClean="0">
                <a:effectLst/>
                <a:latin typeface="+mn-lt"/>
                <a:ea typeface="Calibri"/>
                <a:cs typeface="Times New Roman"/>
              </a:rPr>
              <a:t> scale – based on structural damage</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Doesn’t accurately measure energy because damage depends on distance from the focus, rock/soil beneath the structure, quality of construction</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18</a:t>
            </a:fld>
            <a:endParaRPr lang="en-US"/>
          </a:p>
        </p:txBody>
      </p:sp>
    </p:spTree>
    <p:extLst>
      <p:ext uri="{BB962C8B-B14F-4D97-AF65-F5344CB8AC3E}">
        <p14:creationId xmlns:p14="http://schemas.microsoft.com/office/powerpoint/2010/main" val="804481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Richter Scale (1935) – calculated from height of largest earthquake body wave on a specific type of seismograph</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Not really precise – sharp quick movement vs. long shaking time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19</a:t>
            </a:fld>
            <a:endParaRPr lang="en-US"/>
          </a:p>
        </p:txBody>
      </p:sp>
    </p:spTree>
    <p:extLst>
      <p:ext uri="{BB962C8B-B14F-4D97-AF65-F5344CB8AC3E}">
        <p14:creationId xmlns:p14="http://schemas.microsoft.com/office/powerpoint/2010/main" val="804481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Moment magnitude – measure the amount of movement and surface area of the fault that moved</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Energy of quake increases by a factor of 30 for each increment on the scale (Richter too) – so magnitude 6 releases 30 times more energy than a magnitude 5</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Strength of rocks determines the size of a quake – strong rocks can store more elastic energy before it fractures than a weak rock</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20</a:t>
            </a:fld>
            <a:endParaRPr lang="en-US"/>
          </a:p>
        </p:txBody>
      </p:sp>
    </p:spTree>
    <p:extLst>
      <p:ext uri="{BB962C8B-B14F-4D97-AF65-F5344CB8AC3E}">
        <p14:creationId xmlns:p14="http://schemas.microsoft.com/office/powerpoint/2010/main" val="804481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P waves travel fast than S waves which travel faster than surface waves – if a recording station is close, they will arrive in rapid succession, the further from the epicenter the station is the wave types will arrive further apart.</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21</a:t>
            </a:fld>
            <a:endParaRPr lang="en-US"/>
          </a:p>
        </p:txBody>
      </p:sp>
    </p:spTree>
    <p:extLst>
      <p:ext uri="{BB962C8B-B14F-4D97-AF65-F5344CB8AC3E}">
        <p14:creationId xmlns:p14="http://schemas.microsoft.com/office/powerpoint/2010/main" val="38548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Rocks appear rigid but when enough stress is applied, rocks will deform</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Elastically</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Fracturing</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Plastically</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3</a:t>
            </a:fld>
            <a:endParaRPr lang="en-US"/>
          </a:p>
        </p:txBody>
      </p:sp>
    </p:spTree>
    <p:extLst>
      <p:ext uri="{BB962C8B-B14F-4D97-AF65-F5344CB8AC3E}">
        <p14:creationId xmlns:p14="http://schemas.microsoft.com/office/powerpoint/2010/main" val="126575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Time-travel curve – used to calculate the distance between an epicenter and a seismograph </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Plot a known curve using data from known epicenters, then compare to data from unknown epicenters</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In 1950s and 60s, used data from the seismic waves that resulted from atomic bomb tests to improve known time-travel curves, since they could verify the location and timing of the explosions</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23</a:t>
            </a:fld>
            <a:endParaRPr lang="en-US"/>
          </a:p>
        </p:txBody>
      </p:sp>
    </p:spTree>
    <p:extLst>
      <p:ext uri="{BB962C8B-B14F-4D97-AF65-F5344CB8AC3E}">
        <p14:creationId xmlns:p14="http://schemas.microsoft.com/office/powerpoint/2010/main" val="1828678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To verify location – use the data from three or more recording stations – circles drawn around the stations (distance = radius) will intersect at the epicenter</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24</a:t>
            </a:fld>
            <a:endParaRPr lang="en-US"/>
          </a:p>
        </p:txBody>
      </p:sp>
    </p:spTree>
    <p:extLst>
      <p:ext uri="{BB962C8B-B14F-4D97-AF65-F5344CB8AC3E}">
        <p14:creationId xmlns:p14="http://schemas.microsoft.com/office/powerpoint/2010/main" val="2813000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a:buChar char=""/>
            </a:pPr>
            <a:r>
              <a:rPr lang="en-US" sz="1200" dirty="0" smtClean="0">
                <a:effectLst/>
                <a:latin typeface="+mn-lt"/>
                <a:ea typeface="Calibri"/>
                <a:cs typeface="Times New Roman"/>
              </a:rPr>
              <a:t>7.3 Earthquakes and Tectonic Plate Boundaries</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Before plate tectonic theory was developed, it was recognized quakes occurred frequently in some areas but not in others, know it is recognized that most occur along plate boundaries</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25</a:t>
            </a:fld>
            <a:endParaRPr lang="en-US"/>
          </a:p>
        </p:txBody>
      </p:sp>
    </p:spTree>
    <p:extLst>
      <p:ext uri="{BB962C8B-B14F-4D97-AF65-F5344CB8AC3E}">
        <p14:creationId xmlns:p14="http://schemas.microsoft.com/office/powerpoint/2010/main" val="2981072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Earthquakes at a Transform Plate Boundary: The San Andreas Fault Zone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San Francisco to San Diego straddles the San Andreas Fault Zone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Transform boundary between the Pacific plate and North American plate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Fault is vertical, but rocks on opposite sides move horizontally – </a:t>
            </a:r>
            <a:r>
              <a:rPr lang="en-US" sz="1200" b="1" dirty="0" smtClean="0">
                <a:effectLst/>
                <a:latin typeface="+mn-lt"/>
                <a:ea typeface="Calibri"/>
                <a:cs typeface="Times New Roman"/>
              </a:rPr>
              <a:t>strike slip fault</a:t>
            </a:r>
            <a:endParaRPr lang="en-US" sz="1200" dirty="0" smtClean="0">
              <a:effectLst/>
              <a:latin typeface="+mn-lt"/>
              <a:ea typeface="Calibri"/>
              <a:cs typeface="Times New Roman"/>
            </a:endParaRP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Plate motion stresses rocks adjacent to the fault, creating new, smaller faults – all part of the fault zone</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Hundreds of thousands of earthquakes</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26</a:t>
            </a:fld>
            <a:endParaRPr lang="en-US"/>
          </a:p>
        </p:txBody>
      </p:sp>
    </p:spTree>
    <p:extLst>
      <p:ext uri="{BB962C8B-B14F-4D97-AF65-F5344CB8AC3E}">
        <p14:creationId xmlns:p14="http://schemas.microsoft.com/office/powerpoint/2010/main" val="4148657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Plates move in three different ways along the San Andreas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Fault creep – rocks slip past each other at a continuous, snail-like pace without sudden releases of energy that result in earthquakes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Some places the plates move in small hops, which causes numerous small earthquakes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Large amounts of friction in other areas build up lots of elastic energy as the rocks continue to move and deform without the fault slipping</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Plates here move at an average of 3.5 cm per year (3.5 m every 100 years)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When accumulated energy exceeds the force of the friction , the rock suddenly slips along the fault and snaps back into its original shape, producing a large, destructive earthquake</a:t>
            </a:r>
          </a:p>
          <a:p>
            <a:pPr marL="2514600" marR="0" lvl="5" indent="-228600">
              <a:lnSpc>
                <a:spcPct val="115000"/>
              </a:lnSpc>
              <a:spcBef>
                <a:spcPts val="0"/>
              </a:spcBef>
              <a:spcAft>
                <a:spcPts val="1000"/>
              </a:spcAft>
              <a:buFont typeface="Wingdings"/>
              <a:buChar char=""/>
            </a:pPr>
            <a:r>
              <a:rPr lang="en-US" sz="1200" dirty="0" smtClean="0">
                <a:effectLst/>
                <a:latin typeface="+mn-lt"/>
                <a:ea typeface="Calibri"/>
                <a:cs typeface="Times New Roman"/>
              </a:rPr>
              <a:t>Impossible to really predict the next “Big One”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27</a:t>
            </a:fld>
            <a:endParaRPr lang="en-US"/>
          </a:p>
        </p:txBody>
      </p:sp>
    </p:spTree>
    <p:extLst>
      <p:ext uri="{BB962C8B-B14F-4D97-AF65-F5344CB8AC3E}">
        <p14:creationId xmlns:p14="http://schemas.microsoft.com/office/powerpoint/2010/main" val="2809163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Earthquakes at Convergent Plate Boundaries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Subduction zones </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Cold lithospheric plate slips under the plate above it in intermittent jerks</a:t>
            </a:r>
          </a:p>
          <a:p>
            <a:pPr marL="1600200" marR="0" lvl="3" indent="-228600">
              <a:lnSpc>
                <a:spcPct val="115000"/>
              </a:lnSpc>
              <a:spcBef>
                <a:spcPts val="0"/>
              </a:spcBef>
              <a:spcAft>
                <a:spcPts val="1000"/>
              </a:spcAft>
              <a:buFont typeface="Symbol"/>
              <a:buChar char=""/>
            </a:pPr>
            <a:r>
              <a:rPr lang="en-US" sz="1200" dirty="0" err="1" smtClean="0">
                <a:effectLst/>
                <a:latin typeface="+mn-lt"/>
                <a:ea typeface="Calibri"/>
                <a:cs typeface="Times New Roman"/>
              </a:rPr>
              <a:t>Benioff</a:t>
            </a:r>
            <a:r>
              <a:rPr lang="en-US" sz="1200" dirty="0" smtClean="0">
                <a:effectLst/>
                <a:latin typeface="+mn-lt"/>
                <a:ea typeface="Calibri"/>
                <a:cs typeface="Times New Roman"/>
              </a:rPr>
              <a:t> Zone – earthquake zone concentrated along the upper part of the </a:t>
            </a:r>
            <a:r>
              <a:rPr lang="en-US" sz="1200" dirty="0" err="1" smtClean="0">
                <a:effectLst/>
                <a:latin typeface="+mn-lt"/>
                <a:ea typeface="Calibri"/>
                <a:cs typeface="Times New Roman"/>
              </a:rPr>
              <a:t>subducting</a:t>
            </a:r>
            <a:r>
              <a:rPr lang="en-US" sz="1200" dirty="0" smtClean="0">
                <a:effectLst/>
                <a:latin typeface="+mn-lt"/>
                <a:ea typeface="Calibri"/>
                <a:cs typeface="Times New Roman"/>
              </a:rPr>
              <a:t> plate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28</a:t>
            </a:fld>
            <a:endParaRPr lang="en-US"/>
          </a:p>
        </p:txBody>
      </p:sp>
    </p:spTree>
    <p:extLst>
      <p:ext uri="{BB962C8B-B14F-4D97-AF65-F5344CB8AC3E}">
        <p14:creationId xmlns:p14="http://schemas.microsoft.com/office/powerpoint/2010/main" val="636007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Very strong earthquakes</a:t>
            </a:r>
          </a:p>
        </p:txBody>
      </p:sp>
      <p:sp>
        <p:nvSpPr>
          <p:cNvPr id="4" name="Slide Number Placeholder 3"/>
          <p:cNvSpPr>
            <a:spLocks noGrp="1"/>
          </p:cNvSpPr>
          <p:nvPr>
            <p:ph type="sldNum" sz="quarter" idx="10"/>
          </p:nvPr>
        </p:nvSpPr>
        <p:spPr/>
        <p:txBody>
          <a:bodyPr/>
          <a:lstStyle/>
          <a:p>
            <a:fld id="{8125AE20-7AFC-476E-9E5B-3BF6B0B53710}" type="slidenum">
              <a:rPr lang="en-US" smtClean="0"/>
              <a:t>29</a:t>
            </a:fld>
            <a:endParaRPr lang="en-US"/>
          </a:p>
        </p:txBody>
      </p:sp>
    </p:spTree>
    <p:extLst>
      <p:ext uri="{BB962C8B-B14F-4D97-AF65-F5344CB8AC3E}">
        <p14:creationId xmlns:p14="http://schemas.microsoft.com/office/powerpoint/2010/main" val="1842949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Continent – Continent</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Crust buckles to form mountains – rocks fracture and slip generating frequent earthquakes</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2005 earthquake along the India-Pakistani border</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30</a:t>
            </a:fld>
            <a:endParaRPr lang="en-US"/>
          </a:p>
        </p:txBody>
      </p:sp>
    </p:spTree>
    <p:extLst>
      <p:ext uri="{BB962C8B-B14F-4D97-AF65-F5344CB8AC3E}">
        <p14:creationId xmlns:p14="http://schemas.microsoft.com/office/powerpoint/2010/main" val="1663982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(7.6 magnitude, 18</a:t>
            </a:r>
            <a:r>
              <a:rPr lang="en-US" sz="1200" baseline="30000" dirty="0" smtClean="0">
                <a:effectLst/>
                <a:latin typeface="+mn-lt"/>
                <a:ea typeface="Calibri"/>
                <a:cs typeface="Times New Roman"/>
              </a:rPr>
              <a:t>th</a:t>
            </a:r>
            <a:r>
              <a:rPr lang="en-US" sz="1200" dirty="0" smtClean="0">
                <a:effectLst/>
                <a:latin typeface="+mn-lt"/>
                <a:ea typeface="Calibri"/>
                <a:cs typeface="Times New Roman"/>
              </a:rPr>
              <a:t> deadliest)</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31</a:t>
            </a:fld>
            <a:endParaRPr lang="en-US"/>
          </a:p>
        </p:txBody>
      </p:sp>
    </p:spTree>
    <p:extLst>
      <p:ext uri="{BB962C8B-B14F-4D97-AF65-F5344CB8AC3E}">
        <p14:creationId xmlns:p14="http://schemas.microsoft.com/office/powerpoint/2010/main" val="2034459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Earthquakes at Divergent Plate Boundaries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As crust pulls apart, blocks drop downward forming a rift valley</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Shallow earthquake occur along mid-ocean ridges</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Asthenosphere rises to such shallow levels (10 to 15 km) and it is too hot and plastic to fracture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32</a:t>
            </a:fld>
            <a:endParaRPr lang="en-US"/>
          </a:p>
        </p:txBody>
      </p:sp>
    </p:spTree>
    <p:extLst>
      <p:ext uri="{BB962C8B-B14F-4D97-AF65-F5344CB8AC3E}">
        <p14:creationId xmlns:p14="http://schemas.microsoft.com/office/powerpoint/2010/main" val="136137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Elastically – small amounts of stress, returns to original shape when stress is removed</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Rubber band – energy is stored in the stretched rubber until it’s released and the rubber band returns to its normal shape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4</a:t>
            </a:fld>
            <a:endParaRPr lang="en-US"/>
          </a:p>
        </p:txBody>
      </p:sp>
    </p:spTree>
    <p:extLst>
      <p:ext uri="{BB962C8B-B14F-4D97-AF65-F5344CB8AC3E}">
        <p14:creationId xmlns:p14="http://schemas.microsoft.com/office/powerpoint/2010/main" val="988578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New Madrid, Missouri – largest historical earthquake sequence in the US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1811 and 1812, three shocks , estimated magnitudes of 7.3 to 7.8 </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Altered course of Mississippi River and rang church bells in DC</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Tectonic forces stretched the North American plate in the Precambrian which created two crisscrossing fault zones that failed to developed into an active rift/divergent plate boundary – that’s centered over New Madrid</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As North American plate travels over the asthenosphere, irregularities can cause slippage and earthquakes along the deep faults</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Rocks are deforming adjacent to the New Madrid faults about as fast as rock along active tectonic plate margins – points to more earthquakes in the future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33</a:t>
            </a:fld>
            <a:endParaRPr lang="en-US"/>
          </a:p>
        </p:txBody>
      </p:sp>
    </p:spTree>
    <p:extLst>
      <p:ext uri="{BB962C8B-B14F-4D97-AF65-F5344CB8AC3E}">
        <p14:creationId xmlns:p14="http://schemas.microsoft.com/office/powerpoint/2010/main" val="1102961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000000"/>
                </a:solidFill>
                <a:effectLst/>
                <a:latin typeface="Times New Roman"/>
              </a:rPr>
              <a:t>The Midwest was sparsely populated, and deaths were few. But 8-year-old Godfrey </a:t>
            </a:r>
            <a:r>
              <a:rPr lang="en-US" b="0" i="0" dirty="0" err="1" smtClean="0">
                <a:solidFill>
                  <a:srgbClr val="000000"/>
                </a:solidFill>
                <a:effectLst/>
                <a:latin typeface="Times New Roman"/>
              </a:rPr>
              <a:t>Lesieur</a:t>
            </a:r>
            <a:r>
              <a:rPr lang="en-US" b="0" i="0" dirty="0" smtClean="0">
                <a:solidFill>
                  <a:srgbClr val="000000"/>
                </a:solidFill>
                <a:effectLst/>
                <a:latin typeface="Times New Roman"/>
              </a:rPr>
              <a:t> saw the ground “rolling in waves.” Michael </a:t>
            </a:r>
            <a:r>
              <a:rPr lang="en-US" b="0" i="0" dirty="0" err="1" smtClean="0">
                <a:solidFill>
                  <a:srgbClr val="000000"/>
                </a:solidFill>
                <a:effectLst/>
                <a:latin typeface="Times New Roman"/>
              </a:rPr>
              <a:t>Braunm</a:t>
            </a:r>
            <a:r>
              <a:rPr lang="en-US" b="0" i="0" dirty="0" smtClean="0">
                <a:solidFill>
                  <a:srgbClr val="000000"/>
                </a:solidFill>
                <a:effectLst/>
                <a:latin typeface="Times New Roman"/>
              </a:rPr>
              <a:t> observed the river suddenly rise up “like a great loaf of bread to the height of many feet.” Sections of riverbed below the Mississippi rose so high that part of the river ran backward. Thousands of fissures ripped open fields, and geysers burst from the earth, spewing sand, water, mud and coal high into the air.</a:t>
            </a:r>
            <a:br>
              <a:rPr lang="en-US" b="0" i="0" dirty="0" smtClean="0">
                <a:solidFill>
                  <a:srgbClr val="000000"/>
                </a:solidFill>
                <a:effectLst/>
                <a:latin typeface="Times New Roman"/>
              </a:rPr>
            </a:br>
            <a:endParaRPr lang="en-US" b="0" i="0" dirty="0" smtClean="0">
              <a:solidFill>
                <a:srgbClr val="000000"/>
              </a:solidFill>
              <a:effectLst/>
              <a:latin typeface="Times New Roman"/>
            </a:endParaRPr>
          </a:p>
          <a:p>
            <a:r>
              <a:rPr lang="en-US" dirty="0" smtClean="0">
                <a:hlinkClick r:id="rId3"/>
              </a:rPr>
              <a:t>http://www.smithsonianmag.com/science-nature/The-Great-Midwest-Earthquake-of-1811.html</a:t>
            </a:r>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34</a:t>
            </a:fld>
            <a:endParaRPr lang="en-US"/>
          </a:p>
        </p:txBody>
      </p:sp>
    </p:spTree>
    <p:extLst>
      <p:ext uri="{BB962C8B-B14F-4D97-AF65-F5344CB8AC3E}">
        <p14:creationId xmlns:p14="http://schemas.microsoft.com/office/powerpoint/2010/main" val="4239837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Long-Term Prediction</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Recognizing that earthquakes have occurred many times along existing faults and will probably occur again</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Most active along the West Coast due to plate boundaries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Tells us </a:t>
            </a:r>
            <a:r>
              <a:rPr lang="en-US" sz="1200" i="1" dirty="0" smtClean="0">
                <a:effectLst/>
                <a:latin typeface="+mn-lt"/>
                <a:ea typeface="Calibri"/>
                <a:cs typeface="Times New Roman"/>
              </a:rPr>
              <a:t>where</a:t>
            </a:r>
            <a:endParaRPr lang="en-US" sz="1200" dirty="0" smtClean="0">
              <a:effectLst/>
              <a:latin typeface="+mn-lt"/>
              <a:ea typeface="Calibri"/>
              <a:cs typeface="Times New Roman"/>
            </a:endParaRP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Establish building codes</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Only a vague idea of </a:t>
            </a:r>
            <a:r>
              <a:rPr lang="en-US" sz="1200" i="1" dirty="0" smtClean="0">
                <a:effectLst/>
                <a:latin typeface="+mn-lt"/>
                <a:ea typeface="Calibri"/>
                <a:cs typeface="Times New Roman"/>
              </a:rPr>
              <a:t>when</a:t>
            </a:r>
            <a:endParaRPr lang="en-US" sz="1200" dirty="0" smtClean="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36</a:t>
            </a:fld>
            <a:endParaRPr lang="en-US"/>
          </a:p>
        </p:txBody>
      </p:sp>
    </p:spTree>
    <p:extLst>
      <p:ext uri="{BB962C8B-B14F-4D97-AF65-F5344CB8AC3E}">
        <p14:creationId xmlns:p14="http://schemas.microsoft.com/office/powerpoint/2010/main" val="2810013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Short-Term Prediction</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Depends on signals that immediately precede an earthquake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Foreshocks – small earthquakes that precede a larger one by seconds to weeks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Not reliable, they only precede about half of large earthquakes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Swarms of small shocks can occur without a large quake afterwards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Measure changes in land surface around active fault zones to monitor crustal distortions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Still not very reliable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Radon gas levels can increase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Well levels can fluctuate</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Reliable method of  short term prediction being searched for, but remains elusive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37</a:t>
            </a:fld>
            <a:endParaRPr lang="en-US"/>
          </a:p>
        </p:txBody>
      </p:sp>
    </p:spTree>
    <p:extLst>
      <p:ext uri="{BB962C8B-B14F-4D97-AF65-F5344CB8AC3E}">
        <p14:creationId xmlns:p14="http://schemas.microsoft.com/office/powerpoint/2010/main" val="1592707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Most injuries and fatalities occur due to falling structures</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Depends on magnitude of the quake, proximity to populations centers, rock and soil types, topography and quality of construction</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38</a:t>
            </a:fld>
            <a:endParaRPr lang="en-US"/>
          </a:p>
        </p:txBody>
      </p:sp>
    </p:spTree>
    <p:extLst>
      <p:ext uri="{BB962C8B-B14F-4D97-AF65-F5344CB8AC3E}">
        <p14:creationId xmlns:p14="http://schemas.microsoft.com/office/powerpoint/2010/main" val="2991083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Bedrock tends to return to its original shape after a quake – in regions where bedrock is near/at the surface, if structures are built to withstand the (often violent) shaking, it can be a desirable foundation</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39</a:t>
            </a:fld>
            <a:endParaRPr lang="en-US"/>
          </a:p>
        </p:txBody>
      </p:sp>
    </p:spTree>
    <p:extLst>
      <p:ext uri="{BB962C8B-B14F-4D97-AF65-F5344CB8AC3E}">
        <p14:creationId xmlns:p14="http://schemas.microsoft.com/office/powerpoint/2010/main" val="699037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Sand, silt and clay commonly settle during a quake and the displacement of the sediment tilts building, breaks pipelines and roadways, fractures dams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Avert structural failure, steel pilings are driven through the soil to the bedrock to anchor structures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Mexico City – 1985, 8.1 quake built on clay rich soil and ringed by mountains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Seismic waves shook city and reflected off the mountains, amplifying the waves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Destroyed over 500 buildings and killed between 8,000 and 10,000 people</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Acapulco had relatively little damage – built on bedrock</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40</a:t>
            </a:fld>
            <a:endParaRPr lang="en-US"/>
          </a:p>
        </p:txBody>
      </p:sp>
    </p:spTree>
    <p:extLst>
      <p:ext uri="{BB962C8B-B14F-4D97-AF65-F5344CB8AC3E}">
        <p14:creationId xmlns:p14="http://schemas.microsoft.com/office/powerpoint/2010/main" val="699037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Landslides – if soil is saturated with water, the pore pressure may rise enough to suspend the grains and the soil loses its shear strength (resistance to being pulled apart) and behaves like a fluid – liquefaction</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41</a:t>
            </a:fld>
            <a:endParaRPr lang="en-US"/>
          </a:p>
        </p:txBody>
      </p:sp>
    </p:spTree>
    <p:extLst>
      <p:ext uri="{BB962C8B-B14F-4D97-AF65-F5344CB8AC3E}">
        <p14:creationId xmlns:p14="http://schemas.microsoft.com/office/powerpoint/2010/main" val="699037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Japanese building codes</a:t>
            </a:r>
          </a:p>
          <a:p>
            <a:pPr marL="1600200" marR="0" lvl="3" indent="-228600">
              <a:lnSpc>
                <a:spcPct val="115000"/>
              </a:lnSpc>
              <a:spcBef>
                <a:spcPts val="0"/>
              </a:spcBef>
              <a:spcAft>
                <a:spcPts val="0"/>
              </a:spcAft>
              <a:buFont typeface="Symbol"/>
              <a:buChar char=""/>
            </a:pPr>
            <a:r>
              <a:rPr lang="en-US" sz="1200" i="1" dirty="0" err="1" smtClean="0">
                <a:effectLst/>
                <a:latin typeface="+mn-lt"/>
                <a:ea typeface="Calibri"/>
                <a:cs typeface="Times New Roman"/>
              </a:rPr>
              <a:t>Taishin</a:t>
            </a:r>
            <a:r>
              <a:rPr lang="en-US" sz="1200" dirty="0" smtClean="0">
                <a:effectLst/>
                <a:latin typeface="+mn-lt"/>
                <a:ea typeface="Calibri"/>
                <a:cs typeface="Times New Roman"/>
              </a:rPr>
              <a:t> – basic earthquake resistance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Beams, pillars, walls are thicker to provide more strength</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No dampening system, so structure takes the brute force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Shaking feels more violent to those inside; the higher the floor, the more violent the shaking</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Greater possibility for damage to items inside and to building itself</a:t>
            </a:r>
          </a:p>
          <a:p>
            <a:pPr marL="1600200" marR="0" lvl="3" indent="-228600">
              <a:lnSpc>
                <a:spcPct val="115000"/>
              </a:lnSpc>
              <a:spcBef>
                <a:spcPts val="0"/>
              </a:spcBef>
              <a:spcAft>
                <a:spcPts val="0"/>
              </a:spcAft>
              <a:buFont typeface="Symbol"/>
              <a:buChar char=""/>
            </a:pPr>
            <a:r>
              <a:rPr lang="en-US" sz="1200" i="1" dirty="0" err="1" smtClean="0">
                <a:effectLst/>
                <a:latin typeface="+mn-lt"/>
                <a:ea typeface="Calibri"/>
                <a:cs typeface="Times New Roman"/>
              </a:rPr>
              <a:t>Seishin</a:t>
            </a:r>
            <a:r>
              <a:rPr lang="en-US" sz="1200" dirty="0" smtClean="0">
                <a:effectLst/>
                <a:latin typeface="+mn-lt"/>
                <a:ea typeface="Calibri"/>
                <a:cs typeface="Times New Roman"/>
              </a:rPr>
              <a:t> – optional</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Vibration control</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Dampers absorb energy from the quake and reduce shaking</a:t>
            </a:r>
          </a:p>
          <a:p>
            <a:pPr marL="1600200" marR="0" lvl="3" indent="-228600">
              <a:lnSpc>
                <a:spcPct val="115000"/>
              </a:lnSpc>
              <a:spcBef>
                <a:spcPts val="0"/>
              </a:spcBef>
              <a:spcAft>
                <a:spcPts val="0"/>
              </a:spcAft>
              <a:buFont typeface="Symbol"/>
              <a:buChar char=""/>
            </a:pPr>
            <a:r>
              <a:rPr lang="en-US" sz="1200" i="1" dirty="0" err="1" smtClean="0">
                <a:effectLst/>
                <a:latin typeface="+mn-lt"/>
                <a:ea typeface="Calibri"/>
                <a:cs typeface="Times New Roman"/>
              </a:rPr>
              <a:t>Menshin</a:t>
            </a:r>
            <a:r>
              <a:rPr lang="en-US" sz="1200" dirty="0" smtClean="0">
                <a:effectLst/>
                <a:latin typeface="+mn-lt"/>
                <a:ea typeface="Calibri"/>
                <a:cs typeface="Times New Roman"/>
              </a:rPr>
              <a:t> – optional, most expensive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Base isolation system</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Structure is isolated from the ground so shaking is much slower and gentler</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43</a:t>
            </a:fld>
            <a:endParaRPr lang="en-US"/>
          </a:p>
        </p:txBody>
      </p:sp>
    </p:spTree>
    <p:extLst>
      <p:ext uri="{BB962C8B-B14F-4D97-AF65-F5344CB8AC3E}">
        <p14:creationId xmlns:p14="http://schemas.microsoft.com/office/powerpoint/2010/main" val="9867041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Tsunamis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Undersea earthquakes cause the sea floor to rise and fall and water is displaced  in response to the rock movement, forming a wave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Deep water the crest may be only 1 to 3 m high, with crests 100 to 150 km apart</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Can travel at 750 km an hour (~466 mph)</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Shallow water, the base of the wave drags along the sea floor and the water piles up, increasing wave height, which then flows inland</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44</a:t>
            </a:fld>
            <a:endParaRPr lang="en-US"/>
          </a:p>
        </p:txBody>
      </p:sp>
    </p:spTree>
    <p:extLst>
      <p:ext uri="{BB962C8B-B14F-4D97-AF65-F5344CB8AC3E}">
        <p14:creationId xmlns:p14="http://schemas.microsoft.com/office/powerpoint/2010/main" val="793415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1000"/>
              </a:spcAft>
              <a:buFont typeface="Courier New"/>
              <a:buChar char="o"/>
            </a:pPr>
            <a:r>
              <a:rPr lang="en-US" sz="1200" dirty="0" smtClean="0">
                <a:effectLst/>
                <a:latin typeface="+mn-lt"/>
                <a:ea typeface="Calibri"/>
                <a:cs typeface="Times New Roman"/>
              </a:rPr>
              <a:t>Rocks have a limit beyond which it cannot deform elastically – then, under certain conditions, it fractures – when large masses of rock deform and then fracture, it creates the vibrations of an earthquake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5</a:t>
            </a:fld>
            <a:endParaRPr lang="en-US"/>
          </a:p>
        </p:txBody>
      </p:sp>
    </p:spTree>
    <p:extLst>
      <p:ext uri="{BB962C8B-B14F-4D97-AF65-F5344CB8AC3E}">
        <p14:creationId xmlns:p14="http://schemas.microsoft.com/office/powerpoint/2010/main" val="2868240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2004 tsunami</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Section of the Indian-Australian plate is </a:t>
            </a:r>
            <a:r>
              <a:rPr lang="en-US" sz="1200" dirty="0" err="1" smtClean="0">
                <a:effectLst/>
                <a:latin typeface="+mn-lt"/>
                <a:ea typeface="Calibri"/>
                <a:cs typeface="Times New Roman"/>
              </a:rPr>
              <a:t>subducting</a:t>
            </a:r>
            <a:r>
              <a:rPr lang="en-US" sz="1200" dirty="0" smtClean="0">
                <a:effectLst/>
                <a:latin typeface="+mn-lt"/>
                <a:ea typeface="Calibri"/>
                <a:cs typeface="Times New Roman"/>
              </a:rPr>
              <a:t> under Sumatra and Java</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1,200 km of seafloor along the </a:t>
            </a:r>
            <a:r>
              <a:rPr lang="en-US" sz="1200" dirty="0" err="1" smtClean="0">
                <a:effectLst/>
                <a:latin typeface="+mn-lt"/>
                <a:ea typeface="Calibri"/>
                <a:cs typeface="Times New Roman"/>
              </a:rPr>
              <a:t>subducting</a:t>
            </a:r>
            <a:r>
              <a:rPr lang="en-US" sz="1200" dirty="0" smtClean="0">
                <a:effectLst/>
                <a:latin typeface="+mn-lt"/>
                <a:ea typeface="Calibri"/>
                <a:cs typeface="Times New Roman"/>
              </a:rPr>
              <a:t> plate slipped with a vertical movement of up to 15m</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9.0 to 9.3 earthquake lasted about ten minutes and initiated a tsunami that radiated in all directions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Coastal waters retreated, exposing mud in ocean bays, then the wave raced inward, rearing as much as 30 m (10-story building)</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Killed an estimated 283,000 people along the coastlines of the Indian Ocean</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Early warning system</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Barrier islands and coastal reefs tend to break up the waves</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46</a:t>
            </a:fld>
            <a:endParaRPr lang="en-US"/>
          </a:p>
        </p:txBody>
      </p:sp>
    </p:spTree>
    <p:extLst>
      <p:ext uri="{BB962C8B-B14F-4D97-AF65-F5344CB8AC3E}">
        <p14:creationId xmlns:p14="http://schemas.microsoft.com/office/powerpoint/2010/main" val="3747251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Discovery of the Crust-Mantle Boundary</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Fig 7.21</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Some waves travel through the crust, some travel downwards into mantle and then refract back upwards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Route through mantle is longer, but seismic waves travel faster through the mantle than the crust</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Over a short distance, the waves through the crust will arrive at a seismograph first</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For longer distances, the waves travelling through the mantle will arrive first at the further seismograph</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52</a:t>
            </a:fld>
            <a:endParaRPr lang="en-US"/>
          </a:p>
        </p:txBody>
      </p:sp>
    </p:spTree>
    <p:extLst>
      <p:ext uri="{BB962C8B-B14F-4D97-AF65-F5344CB8AC3E}">
        <p14:creationId xmlns:p14="http://schemas.microsoft.com/office/powerpoint/2010/main" val="1897787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1909, </a:t>
            </a:r>
            <a:r>
              <a:rPr lang="en-US" sz="1200" dirty="0" err="1" smtClean="0">
                <a:effectLst/>
                <a:latin typeface="+mn-lt"/>
                <a:ea typeface="Calibri"/>
                <a:cs typeface="Times New Roman"/>
              </a:rPr>
              <a:t>Andrija</a:t>
            </a:r>
            <a:r>
              <a:rPr lang="en-US" sz="1200" dirty="0" smtClean="0">
                <a:effectLst/>
                <a:latin typeface="+mn-lt"/>
                <a:ea typeface="Calibri"/>
                <a:cs typeface="Times New Roman"/>
              </a:rPr>
              <a:t> </a:t>
            </a:r>
            <a:r>
              <a:rPr lang="en-US" sz="1200" dirty="0" err="1" smtClean="0">
                <a:effectLst/>
                <a:latin typeface="+mn-lt"/>
                <a:ea typeface="Calibri"/>
                <a:cs typeface="Times New Roman"/>
              </a:rPr>
              <a:t>Mohorovicic</a:t>
            </a:r>
            <a:r>
              <a:rPr lang="en-US" sz="1200" dirty="0" smtClean="0">
                <a:effectLst/>
                <a:latin typeface="+mn-lt"/>
                <a:ea typeface="Calibri"/>
                <a:cs typeface="Times New Roman"/>
              </a:rPr>
              <a:t> discovered waves from more distant earthquakes traveled faster than those from a nearby quake. Analyzing arrival times of seismic waves to from different quakes to different seismographs allowed him to identify the core-mantle </a:t>
            </a:r>
            <a:r>
              <a:rPr lang="en-US" sz="1200" dirty="0" err="1" smtClean="0">
                <a:effectLst/>
                <a:latin typeface="+mn-lt"/>
                <a:ea typeface="Calibri"/>
                <a:cs typeface="Times New Roman"/>
              </a:rPr>
              <a:t>boundry</a:t>
            </a:r>
            <a:r>
              <a:rPr lang="en-US" sz="1200" dirty="0" smtClean="0">
                <a:effectLst/>
                <a:latin typeface="+mn-lt"/>
                <a:ea typeface="Calibri"/>
                <a:cs typeface="Times New Roman"/>
              </a:rPr>
              <a:t> – the </a:t>
            </a:r>
            <a:r>
              <a:rPr lang="en-US" sz="1200" dirty="0" err="1" smtClean="0">
                <a:effectLst/>
                <a:latin typeface="+mn-lt"/>
                <a:ea typeface="Calibri"/>
                <a:cs typeface="Times New Roman"/>
              </a:rPr>
              <a:t>Mohorovicic</a:t>
            </a:r>
            <a:r>
              <a:rPr lang="en-US" sz="1200" dirty="0" smtClean="0">
                <a:effectLst/>
                <a:latin typeface="+mn-lt"/>
                <a:ea typeface="Calibri"/>
                <a:cs typeface="Times New Roman"/>
              </a:rPr>
              <a:t> discontinuity – the </a:t>
            </a:r>
            <a:r>
              <a:rPr lang="en-US" sz="1200" dirty="0" err="1" smtClean="0">
                <a:effectLst/>
                <a:latin typeface="+mn-lt"/>
                <a:ea typeface="Calibri"/>
                <a:cs typeface="Times New Roman"/>
              </a:rPr>
              <a:t>Moho</a:t>
            </a:r>
            <a:endParaRPr lang="en-US" sz="1200" dirty="0" smtClean="0">
              <a:effectLst/>
              <a:latin typeface="+mn-lt"/>
              <a:ea typeface="Calibri"/>
              <a:cs typeface="Times New Roman"/>
            </a:endParaRPr>
          </a:p>
          <a:p>
            <a:pPr marL="1600200" marR="0" lvl="3" indent="-228600">
              <a:lnSpc>
                <a:spcPct val="115000"/>
              </a:lnSpc>
              <a:spcBef>
                <a:spcPts val="0"/>
              </a:spcBef>
              <a:spcAft>
                <a:spcPts val="1000"/>
              </a:spcAft>
              <a:buFont typeface="Symbol"/>
              <a:buChar char=""/>
            </a:pPr>
            <a:r>
              <a:rPr lang="en-US" sz="1200" dirty="0" err="1" smtClean="0">
                <a:effectLst/>
                <a:latin typeface="+mn-lt"/>
                <a:ea typeface="Calibri"/>
                <a:cs typeface="Times New Roman"/>
              </a:rPr>
              <a:t>Moho</a:t>
            </a:r>
            <a:r>
              <a:rPr lang="en-US" sz="1200" dirty="0" smtClean="0">
                <a:effectLst/>
                <a:latin typeface="+mn-lt"/>
                <a:ea typeface="Calibri"/>
                <a:cs typeface="Times New Roman"/>
              </a:rPr>
              <a:t> lies at a depth from 4 to 70 km (oceanic crust is thinner than continental crust)</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53</a:t>
            </a:fld>
            <a:endParaRPr lang="en-US"/>
          </a:p>
        </p:txBody>
      </p:sp>
    </p:spTree>
    <p:extLst>
      <p:ext uri="{BB962C8B-B14F-4D97-AF65-F5344CB8AC3E}">
        <p14:creationId xmlns:p14="http://schemas.microsoft.com/office/powerpoint/2010/main" val="2262429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The Structure of the Mantle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2,900 km thick and 80% of Earth’s volume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Knowledge of composition and structure comes from seismic data</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Seismic waves speed up  abruptly at core mantle boundary</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Slow when they enter the asthenosphere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Speed up again as pressure overwhelms temperature and the mantle rock increases in strength</a:t>
            </a:r>
          </a:p>
          <a:p>
            <a:pPr marL="1600200" marR="0" lvl="3" indent="-228600">
              <a:lnSpc>
                <a:spcPct val="115000"/>
              </a:lnSpc>
              <a:spcBef>
                <a:spcPts val="0"/>
              </a:spcBef>
              <a:spcAft>
                <a:spcPts val="1000"/>
              </a:spcAft>
              <a:buFont typeface="Symbol"/>
              <a:buChar char=""/>
            </a:pPr>
            <a:r>
              <a:rPr lang="en-US" sz="1200" smtClean="0">
                <a:effectLst/>
                <a:latin typeface="+mn-lt"/>
                <a:ea typeface="Calibri"/>
                <a:cs typeface="Times New Roman"/>
              </a:rPr>
              <a:t>660-kilometer discontinuity – pressure is great enough that minerals in the mantle react to form denser minerals, seismic wave velocity increases</a:t>
            </a:r>
          </a:p>
          <a:p>
            <a:endParaRPr lang="en-US"/>
          </a:p>
        </p:txBody>
      </p:sp>
      <p:sp>
        <p:nvSpPr>
          <p:cNvPr id="4" name="Slide Number Placeholder 3"/>
          <p:cNvSpPr>
            <a:spLocks noGrp="1"/>
          </p:cNvSpPr>
          <p:nvPr>
            <p:ph type="sldNum" sz="quarter" idx="10"/>
          </p:nvPr>
        </p:nvSpPr>
        <p:spPr/>
        <p:txBody>
          <a:bodyPr/>
          <a:lstStyle/>
          <a:p>
            <a:fld id="{8125AE20-7AFC-476E-9E5B-3BF6B0B53710}" type="slidenum">
              <a:rPr lang="en-US" smtClean="0"/>
              <a:t>54</a:t>
            </a:fld>
            <a:endParaRPr lang="en-US"/>
          </a:p>
        </p:txBody>
      </p:sp>
    </p:spTree>
    <p:extLst>
      <p:ext uri="{BB962C8B-B14F-4D97-AF65-F5344CB8AC3E}">
        <p14:creationId xmlns:p14="http://schemas.microsoft.com/office/powerpoint/2010/main" val="22904624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Discovery of the Core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Use a global array of seismographs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Can detect P and S waves up to 105 degrees from focus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Between 105 and 140 degrees is a “shadow zone”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Core-mantle boundary where P waves are refracted/bent away from the shadow zone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No S-waves arrive beyond 105 degrees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They do not travel though the liquid outer core</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Refraction patterns of P waves indicate another boundary exists within the core (liquid outer to solid inner)</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55</a:t>
            </a:fld>
            <a:endParaRPr lang="en-US"/>
          </a:p>
        </p:txBody>
      </p:sp>
    </p:spTree>
    <p:extLst>
      <p:ext uri="{BB962C8B-B14F-4D97-AF65-F5344CB8AC3E}">
        <p14:creationId xmlns:p14="http://schemas.microsoft.com/office/powerpoint/2010/main" val="3175915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Studies in the 80s and 90s, show that seismic waves travel at different speeds in different directions in the inner core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So the inner core isn’t homogenous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Rotating significantly faster than mantle and crust</a:t>
            </a:r>
          </a:p>
          <a:p>
            <a:pPr marL="2057400" marR="0" lvl="4" indent="-228600">
              <a:lnSpc>
                <a:spcPct val="115000"/>
              </a:lnSpc>
              <a:spcBef>
                <a:spcPts val="0"/>
              </a:spcBef>
              <a:spcAft>
                <a:spcPts val="1000"/>
              </a:spcAft>
              <a:buFont typeface="Courier New"/>
              <a:buChar char="o"/>
            </a:pPr>
            <a:r>
              <a:rPr lang="en-US" sz="1200" smtClean="0">
                <a:effectLst/>
                <a:latin typeface="+mn-lt"/>
                <a:ea typeface="Calibri"/>
                <a:cs typeface="Times New Roman"/>
              </a:rPr>
              <a:t>Inner core has its own convection</a:t>
            </a:r>
          </a:p>
          <a:p>
            <a:endParaRPr lang="en-US"/>
          </a:p>
        </p:txBody>
      </p:sp>
      <p:sp>
        <p:nvSpPr>
          <p:cNvPr id="4" name="Slide Number Placeholder 3"/>
          <p:cNvSpPr>
            <a:spLocks noGrp="1"/>
          </p:cNvSpPr>
          <p:nvPr>
            <p:ph type="sldNum" sz="quarter" idx="10"/>
          </p:nvPr>
        </p:nvSpPr>
        <p:spPr/>
        <p:txBody>
          <a:bodyPr/>
          <a:lstStyle/>
          <a:p>
            <a:fld id="{8125AE20-7AFC-476E-9E5B-3BF6B0B53710}" type="slidenum">
              <a:rPr lang="en-US" smtClean="0"/>
              <a:t>56</a:t>
            </a:fld>
            <a:endParaRPr lang="en-US"/>
          </a:p>
        </p:txBody>
      </p:sp>
    </p:spTree>
    <p:extLst>
      <p:ext uri="{BB962C8B-B14F-4D97-AF65-F5344CB8AC3E}">
        <p14:creationId xmlns:p14="http://schemas.microsoft.com/office/powerpoint/2010/main" val="25555689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Density is equal to the mass of an object divided by its volume.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Henry Cavendish calculated the mass (and thus the density) of the Earth by performing the Cavendish Experiment (1797-98). </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Suspended metal rod with two lead balls attached and placed masses of metal near them in order to measure the force of attraction (faint gravitational attraction).</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58</a:t>
            </a:fld>
            <a:endParaRPr lang="en-US"/>
          </a:p>
        </p:txBody>
      </p:sp>
    </p:spTree>
    <p:extLst>
      <p:ext uri="{BB962C8B-B14F-4D97-AF65-F5344CB8AC3E}">
        <p14:creationId xmlns:p14="http://schemas.microsoft.com/office/powerpoint/2010/main" val="1266678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Overall density of Earth is 5.5 g/cm3</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Crust - 2.5 to 3 g/cm3</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Mantle - 3.3 to 5.5 g/cm3</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Crust and mantle are over 80% of Earth’s volume, so core must be very dense to account for average density of Earth</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Core density is calculated to be between 10 to 13 g/cm3</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Cosmologists think that Fe-Ni meteorites formed at same time as solar system</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Earth coalesced from meteorites and similar objects, Fe and Ni should be abundant on Earth and within the core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59</a:t>
            </a:fld>
            <a:endParaRPr lang="en-US"/>
          </a:p>
        </p:txBody>
      </p:sp>
    </p:spTree>
    <p:extLst>
      <p:ext uri="{BB962C8B-B14F-4D97-AF65-F5344CB8AC3E}">
        <p14:creationId xmlns:p14="http://schemas.microsoft.com/office/powerpoint/2010/main" val="863271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1000"/>
              </a:spcAft>
              <a:buFont typeface="Courier New"/>
              <a:buChar char="o"/>
            </a:pPr>
            <a:r>
              <a:rPr lang="en-US" sz="1200" dirty="0" smtClean="0">
                <a:effectLst/>
                <a:latin typeface="+mn-lt"/>
                <a:ea typeface="Calibri"/>
                <a:cs typeface="Times New Roman"/>
              </a:rPr>
              <a:t>Early navigators saw that no matter where they were a needle-shaped magnet aligned itself approximately north-south – Earth has a magnetic north pole and magnetic south pole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60</a:t>
            </a:fld>
            <a:endParaRPr lang="en-US"/>
          </a:p>
        </p:txBody>
      </p:sp>
    </p:spTree>
    <p:extLst>
      <p:ext uri="{BB962C8B-B14F-4D97-AF65-F5344CB8AC3E}">
        <p14:creationId xmlns:p14="http://schemas.microsoft.com/office/powerpoint/2010/main" val="3764710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Interior is too hot for a permanent magnet, so magnetic field is probably electromagnetic in origin</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Field is probably generated within the liquid, metallic outer core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Hotter at base than surface, so convection occurs</a:t>
            </a:r>
          </a:p>
          <a:p>
            <a:pPr marL="1143000" marR="0" lvl="2" indent="-228600">
              <a:lnSpc>
                <a:spcPct val="115000"/>
              </a:lnSpc>
              <a:spcBef>
                <a:spcPts val="0"/>
              </a:spcBef>
              <a:spcAft>
                <a:spcPts val="1000"/>
              </a:spcAft>
              <a:buFont typeface="Wingdings"/>
              <a:buChar char=""/>
            </a:pPr>
            <a:r>
              <a:rPr lang="en-US" sz="1200" smtClean="0">
                <a:effectLst/>
                <a:latin typeface="+mn-lt"/>
                <a:ea typeface="Calibri"/>
                <a:cs typeface="Times New Roman"/>
              </a:rPr>
              <a:t>Rising and falling metals are then deflected by Earth’s spin, generating the electromagnetic field</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61</a:t>
            </a:fld>
            <a:endParaRPr lang="en-US"/>
          </a:p>
        </p:txBody>
      </p:sp>
    </p:spTree>
    <p:extLst>
      <p:ext uri="{BB962C8B-B14F-4D97-AF65-F5344CB8AC3E}">
        <p14:creationId xmlns:p14="http://schemas.microsoft.com/office/powerpoint/2010/main" val="307509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1000"/>
              </a:spcAft>
              <a:buFont typeface="Courier New"/>
              <a:buChar char="o"/>
            </a:pPr>
            <a:r>
              <a:rPr lang="en-US" sz="1200" dirty="0" smtClean="0">
                <a:effectLst/>
                <a:latin typeface="+mn-lt"/>
                <a:ea typeface="Calibri"/>
                <a:cs typeface="Times New Roman"/>
              </a:rPr>
              <a:t>Other conditions will allow it to deform plastically – plastic deformation – it keeps its new shape when stress is relieved – energy wasn’t stored, so no energy to suddenly released (no earthquake)</a:t>
            </a:r>
          </a:p>
          <a:p>
            <a:pPr marL="1200150" marR="0" lvl="2" indent="-285750" algn="l" defTabSz="914400" rtl="0" eaLnBrk="1" fontAlgn="auto" latinLnBrk="0" hangingPunct="1">
              <a:lnSpc>
                <a:spcPct val="115000"/>
              </a:lnSpc>
              <a:spcBef>
                <a:spcPts val="0"/>
              </a:spcBef>
              <a:spcAft>
                <a:spcPts val="1000"/>
              </a:spcAft>
              <a:buClrTx/>
              <a:buSzTx/>
              <a:buFont typeface="Courier New"/>
              <a:buChar char="o"/>
              <a:tabLst/>
              <a:defRPr/>
            </a:pPr>
            <a:r>
              <a:rPr lang="en-US" sz="1200" b="0" i="0" kern="1200" dirty="0" smtClean="0">
                <a:solidFill>
                  <a:schemeClr val="tx1"/>
                </a:solidFill>
                <a:effectLst/>
                <a:latin typeface="+mn-lt"/>
                <a:ea typeface="+mn-ea"/>
                <a:cs typeface="+mn-cs"/>
              </a:rPr>
              <a:t>Sideling Hill, Maryland (Syncline)</a:t>
            </a:r>
          </a:p>
          <a:p>
            <a:pPr marL="1200150" marR="0" lvl="2" indent="-285750">
              <a:lnSpc>
                <a:spcPct val="115000"/>
              </a:lnSpc>
              <a:spcBef>
                <a:spcPts val="0"/>
              </a:spcBef>
              <a:spcAft>
                <a:spcPts val="1000"/>
              </a:spcAft>
              <a:buFont typeface="Courier New"/>
              <a:buChar char="o"/>
            </a:pPr>
            <a:endParaRPr lang="en-US" sz="1200" dirty="0" smtClean="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6</a:t>
            </a:fld>
            <a:endParaRPr lang="en-US"/>
          </a:p>
        </p:txBody>
      </p:sp>
    </p:spTree>
    <p:extLst>
      <p:ext uri="{BB962C8B-B14F-4D97-AF65-F5344CB8AC3E}">
        <p14:creationId xmlns:p14="http://schemas.microsoft.com/office/powerpoint/2010/main" val="2493790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Seven large (and many smaller) tectonic plates that move at different rates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Friction prevents the plates from moving past one another continuously</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Cool, strong rock near the boundary stretches or compresses elastically, while pressure builds until a critical level (threshold) is reached and the rock snaps loose or fractures (the energy is suddenly released) causing the ground to rise and fall or undulate in an earthquake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7</a:t>
            </a:fld>
            <a:endParaRPr lang="en-US"/>
          </a:p>
        </p:txBody>
      </p:sp>
    </p:spTree>
    <p:extLst>
      <p:ext uri="{BB962C8B-B14F-4D97-AF65-F5344CB8AC3E}">
        <p14:creationId xmlns:p14="http://schemas.microsoft.com/office/powerpoint/2010/main" val="5849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Most movement occurs along established faults (San Andreas)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Weaker than the surrounding, solid rock</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Occasionally solid rock can fracture creating a new fault</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Movement is only cm to a meter – single earthquake makes only small changes in the geography – over geologic time, it changes the surface of the planet</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8</a:t>
            </a:fld>
            <a:endParaRPr lang="en-US"/>
          </a:p>
        </p:txBody>
      </p:sp>
    </p:spTree>
    <p:extLst>
      <p:ext uri="{BB962C8B-B14F-4D97-AF65-F5344CB8AC3E}">
        <p14:creationId xmlns:p14="http://schemas.microsoft.com/office/powerpoint/2010/main" val="3513498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Book example: Tapping a watermelon to test for ripeness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Sharp, clean knock = ripe, dull thud = mushy</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Energy of tap travels through the melon</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Nature of interior affects the quality of the sound</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9</a:t>
            </a:fld>
            <a:endParaRPr lang="en-US"/>
          </a:p>
        </p:txBody>
      </p:sp>
    </p:spTree>
    <p:extLst>
      <p:ext uri="{BB962C8B-B14F-4D97-AF65-F5344CB8AC3E}">
        <p14:creationId xmlns:p14="http://schemas.microsoft.com/office/powerpoint/2010/main" val="1111517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Focus – initial rupture point, where the energy was released and abrupt movement occurred – usually below the surface</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Epicenter – point on surface directly above the focus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Two types of seismic waves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Body waves – travel through the interior and carry some energy from the focus to the surface</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Surface waves – radiate from the epicenter and travel along the surface</a:t>
            </a:r>
          </a:p>
          <a:p>
            <a:endParaRPr lang="en-US" dirty="0"/>
          </a:p>
        </p:txBody>
      </p:sp>
      <p:sp>
        <p:nvSpPr>
          <p:cNvPr id="4" name="Slide Number Placeholder 3"/>
          <p:cNvSpPr>
            <a:spLocks noGrp="1"/>
          </p:cNvSpPr>
          <p:nvPr>
            <p:ph type="sldNum" sz="quarter" idx="10"/>
          </p:nvPr>
        </p:nvSpPr>
        <p:spPr/>
        <p:txBody>
          <a:bodyPr/>
          <a:lstStyle/>
          <a:p>
            <a:fld id="{8125AE20-7AFC-476E-9E5B-3BF6B0B53710}" type="slidenum">
              <a:rPr lang="en-US" smtClean="0"/>
              <a:t>11</a:t>
            </a:fld>
            <a:endParaRPr lang="en-US"/>
          </a:p>
        </p:txBody>
      </p:sp>
    </p:spTree>
    <p:extLst>
      <p:ext uri="{BB962C8B-B14F-4D97-AF65-F5344CB8AC3E}">
        <p14:creationId xmlns:p14="http://schemas.microsoft.com/office/powerpoint/2010/main" val="3217853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44171E7-D6E6-4176-BEA5-CFF0AD63625A}"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1BBAF847-D87E-471F-818C-D2E16480BB6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4171E7-D6E6-4176-BEA5-CFF0AD63625A}"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AF847-D87E-471F-818C-D2E16480BB6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4171E7-D6E6-4176-BEA5-CFF0AD63625A}"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AF847-D87E-471F-818C-D2E16480BB6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44171E7-D6E6-4176-BEA5-CFF0AD63625A}"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AF847-D87E-471F-818C-D2E16480BB6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44171E7-D6E6-4176-BEA5-CFF0AD63625A}"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AF847-D87E-471F-818C-D2E16480BB6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44171E7-D6E6-4176-BEA5-CFF0AD63625A}" type="datetimeFigureOut">
              <a:rPr lang="en-US" smtClean="0"/>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AF847-D87E-471F-818C-D2E16480BB64}" type="slidenum">
              <a:rPr lang="en-US" smtClean="0"/>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444171E7-D6E6-4176-BEA5-CFF0AD63625A}" type="datetimeFigureOut">
              <a:rPr lang="en-US" smtClean="0"/>
              <a:t>2/27/2014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BAF847-D87E-471F-818C-D2E16480BB64}" type="slidenum">
              <a:rPr lang="en-US" smtClean="0"/>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444171E7-D6E6-4176-BEA5-CFF0AD63625A}" type="datetimeFigureOut">
              <a:rPr lang="en-US" smtClean="0"/>
              <a:t>2/27/2014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BAF847-D87E-471F-818C-D2E16480BB6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444171E7-D6E6-4176-BEA5-CFF0AD63625A}" type="datetimeFigureOut">
              <a:rPr lang="en-US" smtClean="0"/>
              <a:t>2/27/2014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BAF847-D87E-471F-818C-D2E16480BB6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44171E7-D6E6-4176-BEA5-CFF0AD63625A}" type="datetimeFigureOut">
              <a:rPr lang="en-US" smtClean="0"/>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AF847-D87E-471F-818C-D2E16480BB64}" type="slidenum">
              <a:rPr lang="en-US" smtClean="0"/>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44171E7-D6E6-4176-BEA5-CFF0AD63625A}" type="datetimeFigureOut">
              <a:rPr lang="en-US" smtClean="0"/>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AF847-D87E-471F-818C-D2E16480BB64}" type="slidenum">
              <a:rPr lang="en-US" smtClean="0"/>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444171E7-D6E6-4176-BEA5-CFF0AD63625A}" type="datetimeFigureOut">
              <a:rPr lang="en-US" smtClean="0"/>
              <a:t>2/27/2014</a:t>
            </a:fld>
            <a:endParaRPr lang="en-US"/>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1BBAF847-D87E-471F-818C-D2E16480BB6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tjhsst.edu/~jlafever/wanimate/Wave_Properties2.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tjhsst.edu/~jlafever/wanimate/Wave_Properties2.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tjhsst.edu/~jlafever/wanimate/Wave_Properties2.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tjhsst.edu/~jlafever/wanimate/Wave_Properties2.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infographiclist.com/2012/04/02/anatomy-of-an-earthquake-infographic/"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japanpropertycentral.com/real-estate-faq/earthquake-building-codes-in-japan/"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epa.gov/esd/cmb/GeophysicsWebsite/pages/reference/properties/Geomechanical_(Engineering)_Properties.htm"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3.jp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flickr.com/photos/40819191@N08/"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Earthquakes and Earth’s Structure</a:t>
            </a:r>
            <a:endParaRPr lang="en-US" dirty="0"/>
          </a:p>
        </p:txBody>
      </p:sp>
      <p:sp>
        <p:nvSpPr>
          <p:cNvPr id="3" name="Subtitle 2"/>
          <p:cNvSpPr>
            <a:spLocks noGrp="1"/>
          </p:cNvSpPr>
          <p:nvPr>
            <p:ph type="subTitle" idx="1"/>
          </p:nvPr>
        </p:nvSpPr>
        <p:spPr/>
        <p:txBody>
          <a:bodyPr/>
          <a:lstStyle/>
          <a:p>
            <a:r>
              <a:rPr lang="en-US" dirty="0" smtClean="0"/>
              <a:t>Chapter 7</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057" y="1484085"/>
            <a:ext cx="401002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95600" y="4136570"/>
            <a:ext cx="1378262" cy="369332"/>
          </a:xfrm>
          <a:prstGeom prst="rect">
            <a:avLst/>
          </a:prstGeom>
          <a:noFill/>
        </p:spPr>
        <p:txBody>
          <a:bodyPr wrap="none" rtlCol="0">
            <a:spAutoFit/>
          </a:bodyPr>
          <a:lstStyle/>
          <a:p>
            <a:r>
              <a:rPr lang="en-US" dirty="0" smtClean="0">
                <a:solidFill>
                  <a:schemeClr val="accent3"/>
                </a:solidFill>
              </a:rPr>
              <a:t>Taiwan, 1999</a:t>
            </a:r>
            <a:endParaRPr lang="en-US" dirty="0">
              <a:solidFill>
                <a:schemeClr val="accent3"/>
              </a:solidFill>
            </a:endParaRPr>
          </a:p>
        </p:txBody>
      </p:sp>
    </p:spTree>
    <p:extLst>
      <p:ext uri="{BB962C8B-B14F-4D97-AF65-F5344CB8AC3E}">
        <p14:creationId xmlns:p14="http://schemas.microsoft.com/office/powerpoint/2010/main" val="32868630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Waves</a:t>
            </a:r>
            <a:endParaRPr lang="en-US" dirty="0"/>
          </a:p>
        </p:txBody>
      </p:sp>
      <p:sp>
        <p:nvSpPr>
          <p:cNvPr id="5" name="Content Placeholder 4"/>
          <p:cNvSpPr>
            <a:spLocks noGrp="1"/>
          </p:cNvSpPr>
          <p:nvPr>
            <p:ph idx="1"/>
          </p:nvPr>
        </p:nvSpPr>
        <p:spPr/>
        <p:txBody>
          <a:bodyPr/>
          <a:lstStyle/>
          <a:p>
            <a:r>
              <a:rPr lang="en-US" dirty="0"/>
              <a:t>Wave transmits energy from one place to another</a:t>
            </a:r>
          </a:p>
          <a:p>
            <a:pPr lvl="1"/>
            <a:r>
              <a:rPr lang="en-US" dirty="0"/>
              <a:t>Waves through rock are </a:t>
            </a:r>
            <a:r>
              <a:rPr lang="en-US" i="1" dirty="0"/>
              <a:t>seismic waves</a:t>
            </a:r>
            <a:endParaRPr lang="en-US" dirty="0"/>
          </a:p>
          <a:p>
            <a:pPr lvl="1"/>
            <a:r>
              <a:rPr lang="en-US" dirty="0"/>
              <a:t>Earthquakes and explosions create seismic waves</a:t>
            </a:r>
          </a:p>
          <a:p>
            <a:pPr lvl="1"/>
            <a:r>
              <a:rPr lang="en-US" dirty="0"/>
              <a:t>Seismology – study of earthquakes and nature of earth’s interior based on seismic waves</a:t>
            </a:r>
          </a:p>
          <a:p>
            <a:endParaRPr lang="en-US" dirty="0"/>
          </a:p>
        </p:txBody>
      </p:sp>
    </p:spTree>
    <p:extLst>
      <p:ext uri="{BB962C8B-B14F-4D97-AF65-F5344CB8AC3E}">
        <p14:creationId xmlns:p14="http://schemas.microsoft.com/office/powerpoint/2010/main" val="647866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fOCUS</a:t>
            </a:r>
            <a:r>
              <a:rPr lang="en-US" dirty="0" smtClean="0"/>
              <a:t> and Epicenter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0183" y="1450181"/>
            <a:ext cx="6223635" cy="4033838"/>
          </a:xfrm>
        </p:spPr>
      </p:pic>
    </p:spTree>
    <p:extLst>
      <p:ext uri="{BB962C8B-B14F-4D97-AF65-F5344CB8AC3E}">
        <p14:creationId xmlns:p14="http://schemas.microsoft.com/office/powerpoint/2010/main" val="3989542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Waves</a:t>
            </a:r>
            <a:endParaRPr lang="en-US" dirty="0"/>
          </a:p>
        </p:txBody>
      </p:sp>
      <p:sp>
        <p:nvSpPr>
          <p:cNvPr id="3" name="Content Placeholder 2"/>
          <p:cNvSpPr>
            <a:spLocks noGrp="1"/>
          </p:cNvSpPr>
          <p:nvPr>
            <p:ph idx="1"/>
          </p:nvPr>
        </p:nvSpPr>
        <p:spPr/>
        <p:txBody>
          <a:bodyPr/>
          <a:lstStyle/>
          <a:p>
            <a:r>
              <a:rPr lang="en-US" dirty="0" smtClean="0"/>
              <a:t>P waves </a:t>
            </a:r>
          </a:p>
          <a:p>
            <a:pPr lvl="1"/>
            <a:r>
              <a:rPr lang="en-US" dirty="0"/>
              <a:t>– travel fast and the first (</a:t>
            </a:r>
            <a:r>
              <a:rPr lang="en-US" b="1" dirty="0"/>
              <a:t>p</a:t>
            </a:r>
            <a:r>
              <a:rPr lang="en-US" dirty="0"/>
              <a:t>rimary) seismic waves to reach an observer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673" y="2431473"/>
            <a:ext cx="7481455" cy="3740727"/>
          </a:xfrm>
          <a:prstGeom prst="rect">
            <a:avLst/>
          </a:prstGeom>
        </p:spPr>
      </p:pic>
      <p:sp>
        <p:nvSpPr>
          <p:cNvPr id="5" name="TextBox 4"/>
          <p:cNvSpPr txBox="1"/>
          <p:nvPr/>
        </p:nvSpPr>
        <p:spPr>
          <a:xfrm>
            <a:off x="3408830" y="5864423"/>
            <a:ext cx="4929298" cy="307777"/>
          </a:xfrm>
          <a:prstGeom prst="rect">
            <a:avLst/>
          </a:prstGeom>
          <a:noFill/>
        </p:spPr>
        <p:txBody>
          <a:bodyPr wrap="none" rtlCol="0">
            <a:spAutoFit/>
          </a:bodyPr>
          <a:lstStyle/>
          <a:p>
            <a:r>
              <a:rPr lang="en-US" sz="1400" dirty="0" smtClean="0">
                <a:hlinkClick r:id="rId4"/>
              </a:rPr>
              <a:t>http://www.tjhsst.edu/~jlafever/wanimate/Wave_Properties2.html</a:t>
            </a:r>
            <a:endParaRPr lang="en-US" sz="1400" dirty="0"/>
          </a:p>
        </p:txBody>
      </p:sp>
    </p:spTree>
    <p:extLst>
      <p:ext uri="{BB962C8B-B14F-4D97-AF65-F5344CB8AC3E}">
        <p14:creationId xmlns:p14="http://schemas.microsoft.com/office/powerpoint/2010/main" val="18670832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Waves</a:t>
            </a:r>
            <a:endParaRPr lang="en-US" dirty="0"/>
          </a:p>
        </p:txBody>
      </p:sp>
      <p:sp>
        <p:nvSpPr>
          <p:cNvPr id="3" name="Content Placeholder 2"/>
          <p:cNvSpPr>
            <a:spLocks noGrp="1"/>
          </p:cNvSpPr>
          <p:nvPr>
            <p:ph idx="1"/>
          </p:nvPr>
        </p:nvSpPr>
        <p:spPr/>
        <p:txBody>
          <a:bodyPr/>
          <a:lstStyle/>
          <a:p>
            <a:r>
              <a:rPr lang="en-US" dirty="0" smtClean="0"/>
              <a:t>S waves</a:t>
            </a:r>
          </a:p>
          <a:p>
            <a:pPr lvl="1"/>
            <a:r>
              <a:rPr lang="en-US" dirty="0"/>
              <a:t>slower and </a:t>
            </a:r>
            <a:r>
              <a:rPr lang="en-US" b="1" dirty="0"/>
              <a:t>s</a:t>
            </a:r>
            <a:r>
              <a:rPr lang="en-US" dirty="0"/>
              <a:t>econdary seismic waves to reach an observer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339" y="2362200"/>
            <a:ext cx="6801323" cy="3967439"/>
          </a:xfrm>
          <a:prstGeom prst="rect">
            <a:avLst/>
          </a:prstGeom>
        </p:spPr>
      </p:pic>
      <p:sp>
        <p:nvSpPr>
          <p:cNvPr id="5" name="TextBox 4"/>
          <p:cNvSpPr txBox="1"/>
          <p:nvPr/>
        </p:nvSpPr>
        <p:spPr>
          <a:xfrm>
            <a:off x="3043364" y="5984677"/>
            <a:ext cx="4929298" cy="307777"/>
          </a:xfrm>
          <a:prstGeom prst="rect">
            <a:avLst/>
          </a:prstGeom>
          <a:noFill/>
        </p:spPr>
        <p:txBody>
          <a:bodyPr wrap="none" rtlCol="0">
            <a:spAutoFit/>
          </a:bodyPr>
          <a:lstStyle/>
          <a:p>
            <a:r>
              <a:rPr lang="en-US" sz="1400" dirty="0" smtClean="0">
                <a:hlinkClick r:id="rId4"/>
              </a:rPr>
              <a:t>http://www.tjhsst.edu/~jlafever/wanimate/Wave_Properties2.html</a:t>
            </a:r>
            <a:endParaRPr lang="en-US" sz="1400" dirty="0"/>
          </a:p>
        </p:txBody>
      </p:sp>
    </p:spTree>
    <p:extLst>
      <p:ext uri="{BB962C8B-B14F-4D97-AF65-F5344CB8AC3E}">
        <p14:creationId xmlns:p14="http://schemas.microsoft.com/office/powerpoint/2010/main" val="5145999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3" y="2438400"/>
            <a:ext cx="7481455" cy="3740727"/>
          </a:xfrm>
          <a:prstGeom prst="rect">
            <a:avLst/>
          </a:prstGeom>
        </p:spPr>
      </p:pic>
      <p:sp>
        <p:nvSpPr>
          <p:cNvPr id="2" name="Title 1"/>
          <p:cNvSpPr>
            <a:spLocks noGrp="1"/>
          </p:cNvSpPr>
          <p:nvPr>
            <p:ph type="title"/>
          </p:nvPr>
        </p:nvSpPr>
        <p:spPr/>
        <p:txBody>
          <a:bodyPr/>
          <a:lstStyle/>
          <a:p>
            <a:r>
              <a:rPr lang="en-US" dirty="0" smtClean="0"/>
              <a:t>Surface Waves</a:t>
            </a:r>
            <a:endParaRPr lang="en-US" dirty="0"/>
          </a:p>
        </p:txBody>
      </p:sp>
      <p:sp>
        <p:nvSpPr>
          <p:cNvPr id="5" name="TextBox 4"/>
          <p:cNvSpPr txBox="1"/>
          <p:nvPr/>
        </p:nvSpPr>
        <p:spPr>
          <a:xfrm>
            <a:off x="3370730" y="5871350"/>
            <a:ext cx="4929298" cy="307777"/>
          </a:xfrm>
          <a:prstGeom prst="rect">
            <a:avLst/>
          </a:prstGeom>
          <a:noFill/>
        </p:spPr>
        <p:txBody>
          <a:bodyPr wrap="none" rtlCol="0">
            <a:spAutoFit/>
          </a:bodyPr>
          <a:lstStyle/>
          <a:p>
            <a:r>
              <a:rPr lang="en-US" sz="1400" dirty="0" smtClean="0">
                <a:hlinkClick r:id="rId4"/>
              </a:rPr>
              <a:t>http://www.tjhsst.edu/~jlafever/wanimate/Wave_Properties2.html</a:t>
            </a:r>
            <a:endParaRPr lang="en-US" sz="1400" dirty="0"/>
          </a:p>
        </p:txBody>
      </p:sp>
      <p:sp>
        <p:nvSpPr>
          <p:cNvPr id="6" name="Content Placeholder 5"/>
          <p:cNvSpPr>
            <a:spLocks noGrp="1"/>
          </p:cNvSpPr>
          <p:nvPr>
            <p:ph idx="1"/>
          </p:nvPr>
        </p:nvSpPr>
        <p:spPr/>
        <p:txBody>
          <a:bodyPr/>
          <a:lstStyle/>
          <a:p>
            <a:r>
              <a:rPr lang="en-US" dirty="0" smtClean="0"/>
              <a:t>Travel more slowly than body waves</a:t>
            </a:r>
          </a:p>
          <a:p>
            <a:r>
              <a:rPr lang="en-US" dirty="0" smtClean="0"/>
              <a:t>Undulate ground</a:t>
            </a:r>
            <a:endParaRPr lang="en-US" dirty="0"/>
          </a:p>
        </p:txBody>
      </p:sp>
    </p:spTree>
    <p:extLst>
      <p:ext uri="{BB962C8B-B14F-4D97-AF65-F5344CB8AC3E}">
        <p14:creationId xmlns:p14="http://schemas.microsoft.com/office/powerpoint/2010/main" val="432147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3" y="2438400"/>
            <a:ext cx="7481455" cy="3740727"/>
          </a:xfrm>
          <a:prstGeom prst="rect">
            <a:avLst/>
          </a:prstGeom>
        </p:spPr>
      </p:pic>
      <p:sp>
        <p:nvSpPr>
          <p:cNvPr id="2" name="Title 1"/>
          <p:cNvSpPr>
            <a:spLocks noGrp="1"/>
          </p:cNvSpPr>
          <p:nvPr>
            <p:ph type="title"/>
          </p:nvPr>
        </p:nvSpPr>
        <p:spPr/>
        <p:txBody>
          <a:bodyPr/>
          <a:lstStyle/>
          <a:p>
            <a:r>
              <a:rPr lang="en-US" dirty="0" smtClean="0"/>
              <a:t>Surface Waves</a:t>
            </a:r>
            <a:endParaRPr lang="en-US" dirty="0"/>
          </a:p>
        </p:txBody>
      </p:sp>
      <p:sp>
        <p:nvSpPr>
          <p:cNvPr id="5" name="TextBox 4"/>
          <p:cNvSpPr txBox="1"/>
          <p:nvPr/>
        </p:nvSpPr>
        <p:spPr>
          <a:xfrm>
            <a:off x="3429000" y="5871350"/>
            <a:ext cx="4929298" cy="307777"/>
          </a:xfrm>
          <a:prstGeom prst="rect">
            <a:avLst/>
          </a:prstGeom>
          <a:noFill/>
        </p:spPr>
        <p:txBody>
          <a:bodyPr wrap="none" rtlCol="0">
            <a:spAutoFit/>
          </a:bodyPr>
          <a:lstStyle/>
          <a:p>
            <a:r>
              <a:rPr lang="en-US" sz="1400" dirty="0" smtClean="0">
                <a:hlinkClick r:id="rId4"/>
              </a:rPr>
              <a:t>http://www.tjhsst.edu/~jlafever/wanimate/Wave_Properties2.html</a:t>
            </a:r>
            <a:endParaRPr lang="en-US" sz="1400" dirty="0"/>
          </a:p>
        </p:txBody>
      </p:sp>
      <p:sp>
        <p:nvSpPr>
          <p:cNvPr id="6" name="Content Placeholder 5"/>
          <p:cNvSpPr>
            <a:spLocks noGrp="1"/>
          </p:cNvSpPr>
          <p:nvPr>
            <p:ph idx="1"/>
          </p:nvPr>
        </p:nvSpPr>
        <p:spPr/>
        <p:txBody>
          <a:bodyPr/>
          <a:lstStyle/>
          <a:p>
            <a:r>
              <a:rPr lang="en-US" dirty="0"/>
              <a:t>Travel more slowly than body waves</a:t>
            </a:r>
          </a:p>
          <a:p>
            <a:r>
              <a:rPr lang="en-US" dirty="0"/>
              <a:t>Undulate ground</a:t>
            </a:r>
          </a:p>
          <a:p>
            <a:pPr marL="68580" indent="0">
              <a:buNone/>
            </a:pPr>
            <a:endParaRPr lang="en-US" dirty="0"/>
          </a:p>
        </p:txBody>
      </p:sp>
    </p:spTree>
    <p:extLst>
      <p:ext uri="{BB962C8B-B14F-4D97-AF65-F5344CB8AC3E}">
        <p14:creationId xmlns:p14="http://schemas.microsoft.com/office/powerpoint/2010/main" val="3526748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 of Seismic Waves</a:t>
            </a:r>
            <a:endParaRPr lang="en-US" dirty="0"/>
          </a:p>
        </p:txBody>
      </p:sp>
      <p:sp>
        <p:nvSpPr>
          <p:cNvPr id="4" name="Content Placeholder 3"/>
          <p:cNvSpPr>
            <a:spLocks noGrp="1"/>
          </p:cNvSpPr>
          <p:nvPr>
            <p:ph idx="1"/>
          </p:nvPr>
        </p:nvSpPr>
        <p:spPr/>
        <p:txBody>
          <a:bodyPr/>
          <a:lstStyle/>
          <a:p>
            <a:r>
              <a:rPr lang="en-US" dirty="0" smtClean="0"/>
              <a:t>Seismograph – records seismic waves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8" y="2286000"/>
            <a:ext cx="7557025" cy="3060595"/>
          </a:xfrm>
          <a:prstGeom prst="rect">
            <a:avLst/>
          </a:prstGeom>
        </p:spPr>
      </p:pic>
    </p:spTree>
    <p:extLst>
      <p:ext uri="{BB962C8B-B14F-4D97-AF65-F5344CB8AC3E}">
        <p14:creationId xmlns:p14="http://schemas.microsoft.com/office/powerpoint/2010/main" val="19496020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Seismogram</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801" y="1679467"/>
            <a:ext cx="7302398" cy="3499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1005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Measurement of </a:t>
            </a:r>
            <a:br>
              <a:rPr lang="en-US" dirty="0" smtClean="0"/>
            </a:br>
            <a:r>
              <a:rPr lang="en-US" dirty="0" smtClean="0"/>
              <a:t>Earthquake Strength</a:t>
            </a:r>
            <a:endParaRPr lang="en-US" dirty="0"/>
          </a:p>
        </p:txBody>
      </p:sp>
      <p:sp>
        <p:nvSpPr>
          <p:cNvPr id="3" name="Content Placeholder 2"/>
          <p:cNvSpPr>
            <a:spLocks noGrp="1"/>
          </p:cNvSpPr>
          <p:nvPr>
            <p:ph sz="quarter" idx="13"/>
          </p:nvPr>
        </p:nvSpPr>
        <p:spPr/>
        <p:txBody>
          <a:bodyPr/>
          <a:lstStyle/>
          <a:p>
            <a:r>
              <a:rPr lang="en-US" dirty="0" err="1" smtClean="0"/>
              <a:t>Mercalli</a:t>
            </a:r>
            <a:r>
              <a:rPr lang="en-US" dirty="0" smtClean="0"/>
              <a:t> scale – based on structural damage</a:t>
            </a:r>
          </a:p>
          <a:p>
            <a:pPr lvl="1"/>
            <a:r>
              <a:rPr lang="en-US" dirty="0" smtClean="0"/>
              <a:t>Doesn’t accurately measure </a:t>
            </a:r>
            <a:br>
              <a:rPr lang="en-US" dirty="0" smtClean="0"/>
            </a:br>
            <a:r>
              <a:rPr lang="en-US" dirty="0" smtClean="0"/>
              <a:t>energy</a:t>
            </a:r>
            <a:endParaRPr lang="en-US" dirty="0"/>
          </a:p>
        </p:txBody>
      </p:sp>
      <p:pic>
        <p:nvPicPr>
          <p:cNvPr id="7" name="Content Placeholder 6"/>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894734" y="1580583"/>
            <a:ext cx="4868266" cy="3788909"/>
          </a:xfrm>
        </p:spPr>
      </p:pic>
    </p:spTree>
    <p:extLst>
      <p:ext uri="{BB962C8B-B14F-4D97-AF65-F5344CB8AC3E}">
        <p14:creationId xmlns:p14="http://schemas.microsoft.com/office/powerpoint/2010/main" val="27762176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Measurement of </a:t>
            </a:r>
            <a:br>
              <a:rPr lang="en-US" dirty="0" smtClean="0"/>
            </a:br>
            <a:r>
              <a:rPr lang="en-US" dirty="0" smtClean="0"/>
              <a:t>Earthquake Strength</a:t>
            </a:r>
            <a:endParaRPr lang="en-US" dirty="0"/>
          </a:p>
        </p:txBody>
      </p:sp>
      <p:sp>
        <p:nvSpPr>
          <p:cNvPr id="3" name="Content Placeholder 2"/>
          <p:cNvSpPr>
            <a:spLocks noGrp="1"/>
          </p:cNvSpPr>
          <p:nvPr>
            <p:ph sz="quarter" idx="13"/>
          </p:nvPr>
        </p:nvSpPr>
        <p:spPr/>
        <p:txBody>
          <a:bodyPr/>
          <a:lstStyle/>
          <a:p>
            <a:r>
              <a:rPr lang="en-US" dirty="0" err="1" smtClean="0"/>
              <a:t>Mercalli</a:t>
            </a:r>
            <a:r>
              <a:rPr lang="en-US" dirty="0" smtClean="0"/>
              <a:t> scale – based on structural damage</a:t>
            </a:r>
          </a:p>
          <a:p>
            <a:pPr lvl="1"/>
            <a:r>
              <a:rPr lang="en-US" dirty="0" smtClean="0"/>
              <a:t>Doesn’t accurately measure </a:t>
            </a:r>
            <a:br>
              <a:rPr lang="en-US" dirty="0" smtClean="0"/>
            </a:br>
            <a:r>
              <a:rPr lang="en-US" dirty="0" smtClean="0"/>
              <a:t>energy</a:t>
            </a:r>
          </a:p>
          <a:p>
            <a:r>
              <a:rPr lang="en-US" dirty="0" smtClean="0"/>
              <a:t>Richter Scale – height of largest body wave</a:t>
            </a:r>
          </a:p>
          <a:p>
            <a:endParaRPr lang="en-US" dirty="0"/>
          </a:p>
        </p:txBody>
      </p:sp>
      <p:pic>
        <p:nvPicPr>
          <p:cNvPr id="5" name="Content Placeholder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416552" y="1593143"/>
            <a:ext cx="4425696" cy="3763788"/>
          </a:xfrm>
        </p:spPr>
      </p:pic>
    </p:spTree>
    <p:extLst>
      <p:ext uri="{BB962C8B-B14F-4D97-AF65-F5344CB8AC3E}">
        <p14:creationId xmlns:p14="http://schemas.microsoft.com/office/powerpoint/2010/main" val="320970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33400"/>
            <a:ext cx="7557026" cy="4796679"/>
          </a:xfrm>
          <a:prstGeom prst="rect">
            <a:avLst/>
          </a:prstGeom>
        </p:spPr>
      </p:pic>
    </p:spTree>
    <p:extLst>
      <p:ext uri="{BB962C8B-B14F-4D97-AF65-F5344CB8AC3E}">
        <p14:creationId xmlns:p14="http://schemas.microsoft.com/office/powerpoint/2010/main" val="1507734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Measurement of </a:t>
            </a:r>
            <a:br>
              <a:rPr lang="en-US" dirty="0" smtClean="0"/>
            </a:br>
            <a:r>
              <a:rPr lang="en-US" dirty="0" smtClean="0"/>
              <a:t>Earthquake Strength</a:t>
            </a:r>
            <a:endParaRPr lang="en-US" dirty="0"/>
          </a:p>
        </p:txBody>
      </p:sp>
      <p:sp>
        <p:nvSpPr>
          <p:cNvPr id="3" name="Content Placeholder 2"/>
          <p:cNvSpPr>
            <a:spLocks noGrp="1"/>
          </p:cNvSpPr>
          <p:nvPr>
            <p:ph sz="quarter" idx="13"/>
          </p:nvPr>
        </p:nvSpPr>
        <p:spPr/>
        <p:txBody>
          <a:bodyPr/>
          <a:lstStyle/>
          <a:p>
            <a:r>
              <a:rPr lang="en-US" dirty="0" err="1" smtClean="0"/>
              <a:t>Mercalli</a:t>
            </a:r>
            <a:r>
              <a:rPr lang="en-US" dirty="0" smtClean="0"/>
              <a:t> scale – based on structural damage</a:t>
            </a:r>
          </a:p>
          <a:p>
            <a:pPr lvl="1"/>
            <a:r>
              <a:rPr lang="en-US" dirty="0" smtClean="0"/>
              <a:t>Doesn’t accurately measure </a:t>
            </a:r>
            <a:br>
              <a:rPr lang="en-US" dirty="0" smtClean="0"/>
            </a:br>
            <a:r>
              <a:rPr lang="en-US" dirty="0" smtClean="0"/>
              <a:t>energy</a:t>
            </a:r>
          </a:p>
          <a:p>
            <a:r>
              <a:rPr lang="en-US" dirty="0" smtClean="0"/>
              <a:t>Richter Scale – height of largest body wave</a:t>
            </a:r>
          </a:p>
          <a:p>
            <a:r>
              <a:rPr lang="en-US" dirty="0" smtClean="0"/>
              <a:t>Moment Magnitude – amount of movement along and surface area of the fault that moved</a:t>
            </a:r>
          </a:p>
          <a:p>
            <a:endParaRPr lang="en-US" dirty="0"/>
          </a:p>
        </p:txBody>
      </p:sp>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416552" y="1962996"/>
            <a:ext cx="4425696" cy="3024083"/>
          </a:xfrm>
        </p:spPr>
      </p:pic>
      <p:sp>
        <p:nvSpPr>
          <p:cNvPr id="7" name="Rectangle 6"/>
          <p:cNvSpPr/>
          <p:nvPr/>
        </p:nvSpPr>
        <p:spPr>
          <a:xfrm>
            <a:off x="8062686" y="1952172"/>
            <a:ext cx="762000" cy="2209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66997" y="4815114"/>
            <a:ext cx="5334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7158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Locating the </a:t>
            </a:r>
            <a:br>
              <a:rPr lang="en-US" dirty="0" smtClean="0"/>
            </a:br>
            <a:r>
              <a:rPr lang="en-US" dirty="0" smtClean="0"/>
              <a:t>Source of an Earthquake</a:t>
            </a:r>
            <a:endParaRPr lang="en-US" dirty="0"/>
          </a:p>
        </p:txBody>
      </p:sp>
      <p:sp>
        <p:nvSpPr>
          <p:cNvPr id="5" name="Content Placeholder 4"/>
          <p:cNvSpPr>
            <a:spLocks noGrp="1"/>
          </p:cNvSpPr>
          <p:nvPr>
            <p:ph idx="1"/>
          </p:nvPr>
        </p:nvSpPr>
        <p:spPr/>
        <p:txBody>
          <a:bodyPr/>
          <a:lstStyle/>
          <a:p>
            <a:r>
              <a:rPr lang="en-US" dirty="0" smtClean="0"/>
              <a:t>P waves travel faster than S waves which travel faster than surface waves</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246" y="2137469"/>
            <a:ext cx="6819508" cy="3083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7886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490" y="762000"/>
            <a:ext cx="8075021" cy="444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0239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Time-Travel Curve</a:t>
            </a:r>
            <a:endParaRPr lang="en-US" dirty="0"/>
          </a:p>
        </p:txBody>
      </p:sp>
      <p:sp>
        <p:nvSpPr>
          <p:cNvPr id="3" name="Content Placeholder 2"/>
          <p:cNvSpPr>
            <a:spLocks noGrp="1"/>
          </p:cNvSpPr>
          <p:nvPr>
            <p:ph idx="1"/>
          </p:nvPr>
        </p:nvSpPr>
        <p:spPr/>
        <p:txBody>
          <a:bodyPr/>
          <a:lstStyle/>
          <a:p>
            <a:r>
              <a:rPr lang="en-US" dirty="0" smtClean="0"/>
              <a:t>Calculate distance between an epicenter and a seismograph</a:t>
            </a:r>
          </a:p>
          <a:p>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6206976" cy="3389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3309">
            <a:off x="7747231" y="162659"/>
            <a:ext cx="1066071" cy="1492500"/>
          </a:xfrm>
          <a:prstGeom prst="rect">
            <a:avLst/>
          </a:prstGeom>
        </p:spPr>
      </p:pic>
    </p:spTree>
    <p:extLst>
      <p:ext uri="{BB962C8B-B14F-4D97-AF65-F5344CB8AC3E}">
        <p14:creationId xmlns:p14="http://schemas.microsoft.com/office/powerpoint/2010/main" val="15275857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Verify Location</a:t>
            </a:r>
            <a:endParaRPr lang="en-US" dirty="0"/>
          </a:p>
        </p:txBody>
      </p:sp>
      <p:sp>
        <p:nvSpPr>
          <p:cNvPr id="3" name="Content Placeholder 2"/>
          <p:cNvSpPr>
            <a:spLocks noGrp="1"/>
          </p:cNvSpPr>
          <p:nvPr>
            <p:ph sz="quarter" idx="13"/>
          </p:nvPr>
        </p:nvSpPr>
        <p:spPr/>
        <p:txBody>
          <a:bodyPr/>
          <a:lstStyle/>
          <a:p>
            <a:r>
              <a:rPr lang="en-US" dirty="0" smtClean="0"/>
              <a:t>Use data from three or more recording stations</a:t>
            </a:r>
            <a:endParaRPr lang="en-US" dirty="0"/>
          </a:p>
        </p:txBody>
      </p:sp>
      <p:pic>
        <p:nvPicPr>
          <p:cNvPr id="5" name="Content Placeholder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914906" y="1295400"/>
            <a:ext cx="3428986" cy="4690777"/>
          </a:xfrm>
        </p:spPr>
      </p:pic>
      <p:sp>
        <p:nvSpPr>
          <p:cNvPr id="6" name="TextBox 5"/>
          <p:cNvSpPr txBox="1"/>
          <p:nvPr/>
        </p:nvSpPr>
        <p:spPr>
          <a:xfrm>
            <a:off x="6858000" y="5955268"/>
            <a:ext cx="1381981" cy="369332"/>
          </a:xfrm>
          <a:prstGeom prst="rect">
            <a:avLst/>
          </a:prstGeom>
          <a:noFill/>
        </p:spPr>
        <p:txBody>
          <a:bodyPr wrap="none" rtlCol="0">
            <a:spAutoFit/>
          </a:bodyPr>
          <a:lstStyle/>
          <a:p>
            <a:r>
              <a:rPr lang="en-US" dirty="0" smtClean="0">
                <a:solidFill>
                  <a:schemeClr val="accent3"/>
                </a:solidFill>
              </a:rPr>
              <a:t>McGraw-Hill</a:t>
            </a:r>
            <a:endParaRPr lang="en-US" dirty="0">
              <a:solidFill>
                <a:schemeClr val="accent3"/>
              </a:solidFill>
            </a:endParaRPr>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664" y="2367147"/>
            <a:ext cx="3578136" cy="357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4311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Earthquakes and </a:t>
            </a:r>
            <a:br>
              <a:rPr lang="en-US" dirty="0" smtClean="0"/>
            </a:br>
            <a:r>
              <a:rPr lang="en-US" dirty="0" smtClean="0"/>
              <a:t>Tectonic Plate Boundaries</a:t>
            </a:r>
            <a:endParaRPr lang="en-US" dirty="0"/>
          </a:p>
        </p:txBody>
      </p:sp>
      <p:sp>
        <p:nvSpPr>
          <p:cNvPr id="6" name="Text Placeholder 5"/>
          <p:cNvSpPr>
            <a:spLocks noGrp="1"/>
          </p:cNvSpPr>
          <p:nvPr>
            <p:ph type="body" idx="1"/>
          </p:nvPr>
        </p:nvSpPr>
        <p:spPr/>
        <p:txBody>
          <a:bodyPr/>
          <a:lstStyle/>
          <a:p>
            <a:r>
              <a:rPr lang="en-US" dirty="0" smtClean="0"/>
              <a:t>7.3</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46743"/>
            <a:ext cx="5092881" cy="3192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584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Earthquakes at a </a:t>
            </a:r>
            <a:br>
              <a:rPr lang="en-US" dirty="0" smtClean="0"/>
            </a:br>
            <a:r>
              <a:rPr lang="en-US" dirty="0" smtClean="0"/>
              <a:t>Transform Plate Boundary</a:t>
            </a:r>
            <a:endParaRPr lang="en-US" dirty="0"/>
          </a:p>
        </p:txBody>
      </p:sp>
      <p:sp>
        <p:nvSpPr>
          <p:cNvPr id="5" name="Content Placeholder 4"/>
          <p:cNvSpPr>
            <a:spLocks noGrp="1"/>
          </p:cNvSpPr>
          <p:nvPr>
            <p:ph sz="quarter" idx="13"/>
          </p:nvPr>
        </p:nvSpPr>
        <p:spPr/>
        <p:txBody>
          <a:bodyPr/>
          <a:lstStyle/>
          <a:p>
            <a:r>
              <a:rPr lang="en-US" dirty="0" smtClean="0"/>
              <a:t>Transform boundary</a:t>
            </a:r>
          </a:p>
          <a:p>
            <a:pPr lvl="1"/>
            <a:r>
              <a:rPr lang="en-US" dirty="0" smtClean="0"/>
              <a:t>Strike-slip fault - </a:t>
            </a:r>
            <a:r>
              <a:rPr lang="en-US" dirty="0" smtClean="0">
                <a:ea typeface="Calibri"/>
                <a:cs typeface="Times New Roman"/>
              </a:rPr>
              <a:t>fault </a:t>
            </a:r>
            <a:r>
              <a:rPr lang="en-US" dirty="0">
                <a:ea typeface="Calibri"/>
                <a:cs typeface="Times New Roman"/>
              </a:rPr>
              <a:t>is vertical, but rocks on opposite sides move horizontally </a:t>
            </a:r>
            <a:endParaRPr lang="en-US" dirty="0" smtClean="0"/>
          </a:p>
          <a:p>
            <a:pPr lvl="1"/>
            <a:endParaRPr lang="en-US" dirty="0"/>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204616"/>
            <a:ext cx="4143763" cy="220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5126142" y="1536700"/>
            <a:ext cx="300651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807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762000"/>
            <a:ext cx="8075021" cy="433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86741" y="316468"/>
            <a:ext cx="6590459" cy="369332"/>
          </a:xfrm>
          <a:prstGeom prst="rect">
            <a:avLst/>
          </a:prstGeom>
          <a:noFill/>
        </p:spPr>
        <p:txBody>
          <a:bodyPr wrap="none" rtlCol="0">
            <a:spAutoFit/>
          </a:bodyPr>
          <a:lstStyle/>
          <a:p>
            <a:r>
              <a:rPr lang="en-US" dirty="0"/>
              <a:t>% = probability of an earthquake with magnitude &gt;5 in next 30 years</a:t>
            </a:r>
          </a:p>
        </p:txBody>
      </p:sp>
    </p:spTree>
    <p:extLst>
      <p:ext uri="{BB962C8B-B14F-4D97-AF65-F5344CB8AC3E}">
        <p14:creationId xmlns:p14="http://schemas.microsoft.com/office/powerpoint/2010/main" val="1051436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Earthquakes at a</a:t>
            </a:r>
            <a:br>
              <a:rPr lang="en-US" dirty="0" smtClean="0"/>
            </a:br>
            <a:r>
              <a:rPr lang="en-US" dirty="0" smtClean="0"/>
              <a:t>Convergent </a:t>
            </a:r>
            <a:r>
              <a:rPr lang="en-US" smtClean="0"/>
              <a:t>Plate Boundary</a:t>
            </a:r>
            <a:endParaRPr lang="en-US"/>
          </a:p>
        </p:txBody>
      </p:sp>
      <p:sp>
        <p:nvSpPr>
          <p:cNvPr id="3" name="Content Placeholder 2"/>
          <p:cNvSpPr>
            <a:spLocks noGrp="1"/>
          </p:cNvSpPr>
          <p:nvPr>
            <p:ph sz="quarter" idx="13"/>
          </p:nvPr>
        </p:nvSpPr>
        <p:spPr/>
        <p:txBody>
          <a:bodyPr/>
          <a:lstStyle/>
          <a:p>
            <a:r>
              <a:rPr lang="en-US" dirty="0" smtClean="0"/>
              <a:t>Subduction zones</a:t>
            </a:r>
          </a:p>
          <a:p>
            <a:pPr lvl="1"/>
            <a:r>
              <a:rPr lang="en-US" dirty="0" err="1" smtClean="0"/>
              <a:t>Benioff</a:t>
            </a:r>
            <a:r>
              <a:rPr lang="en-US" dirty="0" smtClean="0"/>
              <a:t> Zone – friction causing an earthquake </a:t>
            </a:r>
            <a:r>
              <a:rPr lang="en-US" dirty="0"/>
              <a:t>zone concentrated along the upper part of the </a:t>
            </a:r>
            <a:r>
              <a:rPr lang="en-US" dirty="0" err="1"/>
              <a:t>subducting</a:t>
            </a:r>
            <a:r>
              <a:rPr lang="en-US" dirty="0"/>
              <a:t> </a:t>
            </a:r>
            <a:r>
              <a:rPr lang="en-US" dirty="0" smtClean="0"/>
              <a:t>plate </a:t>
            </a:r>
            <a:endParaRPr lang="en-US" dirty="0"/>
          </a:p>
        </p:txBody>
      </p:sp>
      <p:pic>
        <p:nvPicPr>
          <p:cNvPr id="5123"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416552" y="1754830"/>
            <a:ext cx="4425696" cy="3440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1567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723900"/>
            <a:ext cx="6858000" cy="5410200"/>
          </a:xfrm>
          <a:prstGeom prst="rect">
            <a:avLst/>
          </a:prstGeom>
        </p:spPr>
      </p:pic>
    </p:spTree>
    <p:extLst>
      <p:ext uri="{BB962C8B-B14F-4D97-AF65-F5344CB8AC3E}">
        <p14:creationId xmlns:p14="http://schemas.microsoft.com/office/powerpoint/2010/main" val="586690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an Earthquake</a:t>
            </a:r>
            <a:endParaRPr lang="en-US" dirty="0"/>
          </a:p>
        </p:txBody>
      </p:sp>
      <p:sp>
        <p:nvSpPr>
          <p:cNvPr id="3" name="Text Placeholder 2"/>
          <p:cNvSpPr>
            <a:spLocks noGrp="1"/>
          </p:cNvSpPr>
          <p:nvPr>
            <p:ph type="body" idx="1"/>
          </p:nvPr>
        </p:nvSpPr>
        <p:spPr/>
        <p:txBody>
          <a:bodyPr/>
          <a:lstStyle/>
          <a:p>
            <a:r>
              <a:rPr lang="en-US" dirty="0" smtClean="0"/>
              <a:t>7.1</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080" y="227445"/>
            <a:ext cx="5827120" cy="3277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62800" y="3429000"/>
            <a:ext cx="1735603" cy="338554"/>
          </a:xfrm>
          <a:prstGeom prst="rect">
            <a:avLst/>
          </a:prstGeom>
          <a:noFill/>
        </p:spPr>
        <p:txBody>
          <a:bodyPr wrap="none" rtlCol="0">
            <a:spAutoFit/>
          </a:bodyPr>
          <a:lstStyle/>
          <a:p>
            <a:r>
              <a:rPr lang="en-US" sz="1600" dirty="0">
                <a:hlinkClick r:id="rId4"/>
              </a:rPr>
              <a:t>infographiclist.com</a:t>
            </a:r>
            <a:endParaRPr lang="en-US" sz="1600" dirty="0"/>
          </a:p>
        </p:txBody>
      </p:sp>
    </p:spTree>
    <p:extLst>
      <p:ext uri="{BB962C8B-B14F-4D97-AF65-F5344CB8AC3E}">
        <p14:creationId xmlns:p14="http://schemas.microsoft.com/office/powerpoint/2010/main" val="29880257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Earthquakes </a:t>
            </a:r>
            <a:r>
              <a:rPr lang="en-US" dirty="0"/>
              <a:t>at </a:t>
            </a:r>
            <a:r>
              <a:rPr lang="en-US" dirty="0" smtClean="0"/>
              <a:t>A</a:t>
            </a:r>
            <a:br>
              <a:rPr lang="en-US" dirty="0" smtClean="0"/>
            </a:br>
            <a:r>
              <a:rPr lang="en-US" dirty="0" smtClean="0"/>
              <a:t>Convergent </a:t>
            </a:r>
            <a:r>
              <a:rPr lang="en-US" dirty="0"/>
              <a:t>Plate </a:t>
            </a:r>
            <a:r>
              <a:rPr lang="en-US" dirty="0" smtClean="0"/>
              <a:t>Boundary</a:t>
            </a:r>
            <a:endParaRPr lang="en-US" dirty="0"/>
          </a:p>
        </p:txBody>
      </p:sp>
      <p:sp>
        <p:nvSpPr>
          <p:cNvPr id="3" name="Content Placeholder 2"/>
          <p:cNvSpPr>
            <a:spLocks noGrp="1"/>
          </p:cNvSpPr>
          <p:nvPr>
            <p:ph sz="quarter" idx="13"/>
          </p:nvPr>
        </p:nvSpPr>
        <p:spPr/>
        <p:txBody>
          <a:bodyPr/>
          <a:lstStyle/>
          <a:p>
            <a:r>
              <a:rPr lang="en-US" dirty="0" smtClean="0"/>
              <a:t>Continent-Continent</a:t>
            </a:r>
          </a:p>
          <a:p>
            <a:pPr lvl="1"/>
            <a:r>
              <a:rPr lang="en-US" dirty="0" smtClean="0"/>
              <a:t>Crust </a:t>
            </a:r>
            <a:r>
              <a:rPr lang="en-US" dirty="0"/>
              <a:t>buckles to form mountains – rocks fracture and slip generating frequent earthquakes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819400"/>
            <a:ext cx="2535555" cy="276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4644369" y="2142448"/>
            <a:ext cx="3970060" cy="342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4735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86" y="369592"/>
            <a:ext cx="39624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69592"/>
            <a:ext cx="3864387" cy="6104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848600" y="87868"/>
            <a:ext cx="777777" cy="369332"/>
          </a:xfrm>
          <a:prstGeom prst="rect">
            <a:avLst/>
          </a:prstGeom>
          <a:noFill/>
        </p:spPr>
        <p:txBody>
          <a:bodyPr wrap="none" rtlCol="0">
            <a:spAutoFit/>
          </a:bodyPr>
          <a:lstStyle/>
          <a:p>
            <a:r>
              <a:rPr lang="en-US" dirty="0" smtClean="0">
                <a:solidFill>
                  <a:schemeClr val="accent3"/>
                </a:solidFill>
              </a:rPr>
              <a:t>NASA</a:t>
            </a:r>
            <a:endParaRPr lang="en-US" dirty="0">
              <a:solidFill>
                <a:schemeClr val="accent3"/>
              </a:solidFill>
            </a:endParaRPr>
          </a:p>
        </p:txBody>
      </p: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589" y="3421743"/>
            <a:ext cx="2927566" cy="292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75412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Earthquakes </a:t>
            </a:r>
            <a:r>
              <a:rPr lang="en-US" dirty="0"/>
              <a:t>at </a:t>
            </a:r>
            <a:r>
              <a:rPr lang="en-US" dirty="0" smtClean="0"/>
              <a:t>A</a:t>
            </a:r>
            <a:br>
              <a:rPr lang="en-US" dirty="0" smtClean="0"/>
            </a:br>
            <a:r>
              <a:rPr lang="en-US" dirty="0" smtClean="0"/>
              <a:t>Divergent </a:t>
            </a:r>
            <a:r>
              <a:rPr lang="en-US" dirty="0"/>
              <a:t>Plate </a:t>
            </a:r>
            <a:r>
              <a:rPr lang="en-US" dirty="0" smtClean="0"/>
              <a:t>Boundary</a:t>
            </a:r>
            <a:endParaRPr lang="en-US" dirty="0"/>
          </a:p>
        </p:txBody>
      </p:sp>
      <p:sp>
        <p:nvSpPr>
          <p:cNvPr id="3" name="Content Placeholder 2"/>
          <p:cNvSpPr>
            <a:spLocks noGrp="1"/>
          </p:cNvSpPr>
          <p:nvPr>
            <p:ph idx="1"/>
          </p:nvPr>
        </p:nvSpPr>
        <p:spPr/>
        <p:txBody>
          <a:bodyPr/>
          <a:lstStyle/>
          <a:p>
            <a:r>
              <a:rPr lang="en-US" dirty="0" smtClean="0"/>
              <a:t>Crust pulls apart and blocks fall downward, forming a rift valley</a:t>
            </a:r>
          </a:p>
          <a:p>
            <a:pPr lvl="1"/>
            <a:r>
              <a:rPr lang="en-US" dirty="0" smtClean="0"/>
              <a:t>Shallow earthquakes</a:t>
            </a:r>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9451"/>
          <a:stretch/>
        </p:blipFill>
        <p:spPr bwMode="auto">
          <a:xfrm>
            <a:off x="1277257" y="2590800"/>
            <a:ext cx="7086877"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48563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Earthquakes in Plate Interiors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95527" y="1413510"/>
            <a:ext cx="6352947" cy="4107180"/>
          </a:xfrm>
        </p:spPr>
      </p:pic>
    </p:spTree>
    <p:extLst>
      <p:ext uri="{BB962C8B-B14F-4D97-AF65-F5344CB8AC3E}">
        <p14:creationId xmlns:p14="http://schemas.microsoft.com/office/powerpoint/2010/main" val="36494019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83" y="431800"/>
            <a:ext cx="60102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771" y="3524021"/>
            <a:ext cx="285750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059" y="1341004"/>
            <a:ext cx="2580409" cy="3896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3276600"/>
            <a:ext cx="1306768" cy="369332"/>
          </a:xfrm>
          <a:prstGeom prst="rect">
            <a:avLst/>
          </a:prstGeom>
          <a:noFill/>
        </p:spPr>
        <p:txBody>
          <a:bodyPr wrap="none" rtlCol="0">
            <a:spAutoFit/>
          </a:bodyPr>
          <a:lstStyle/>
          <a:p>
            <a:r>
              <a:rPr lang="en-US" dirty="0" smtClean="0">
                <a:solidFill>
                  <a:schemeClr val="accent3"/>
                </a:solidFill>
              </a:rPr>
              <a:t>Smithsonian</a:t>
            </a:r>
            <a:endParaRPr lang="en-US" dirty="0">
              <a:solidFill>
                <a:schemeClr val="accent3"/>
              </a:solidFill>
            </a:endParaRPr>
          </a:p>
        </p:txBody>
      </p:sp>
      <p:sp>
        <p:nvSpPr>
          <p:cNvPr id="5" name="TextBox 4"/>
          <p:cNvSpPr txBox="1"/>
          <p:nvPr/>
        </p:nvSpPr>
        <p:spPr>
          <a:xfrm>
            <a:off x="8305800" y="5181600"/>
            <a:ext cx="731290" cy="369332"/>
          </a:xfrm>
          <a:prstGeom prst="rect">
            <a:avLst/>
          </a:prstGeom>
          <a:noFill/>
        </p:spPr>
        <p:txBody>
          <a:bodyPr wrap="none" rtlCol="0">
            <a:spAutoFit/>
          </a:bodyPr>
          <a:lstStyle/>
          <a:p>
            <a:r>
              <a:rPr lang="en-US" dirty="0" smtClean="0">
                <a:solidFill>
                  <a:schemeClr val="accent3"/>
                </a:solidFill>
              </a:rPr>
              <a:t>USGS</a:t>
            </a:r>
            <a:endParaRPr lang="en-US" dirty="0">
              <a:solidFill>
                <a:schemeClr val="accent3"/>
              </a:solidFill>
            </a:endParaRPr>
          </a:p>
        </p:txBody>
      </p:sp>
    </p:spTree>
    <p:extLst>
      <p:ext uri="{BB962C8B-B14F-4D97-AF65-F5344CB8AC3E}">
        <p14:creationId xmlns:p14="http://schemas.microsoft.com/office/powerpoint/2010/main" val="37317870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Earthquake Prediction</a:t>
            </a:r>
            <a:endParaRPr lang="en-US" dirty="0"/>
          </a:p>
        </p:txBody>
      </p:sp>
      <p:sp>
        <p:nvSpPr>
          <p:cNvPr id="5" name="Text Placeholder 4"/>
          <p:cNvSpPr>
            <a:spLocks noGrp="1"/>
          </p:cNvSpPr>
          <p:nvPr>
            <p:ph type="body" idx="1"/>
          </p:nvPr>
        </p:nvSpPr>
        <p:spPr/>
        <p:txBody>
          <a:bodyPr/>
          <a:lstStyle/>
          <a:p>
            <a:r>
              <a:rPr lang="en-US" dirty="0" smtClean="0"/>
              <a:t>7.4</a:t>
            </a:r>
            <a:endParaRPr 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4950"/>
            <a:ext cx="4577649" cy="354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705600" y="3364468"/>
            <a:ext cx="1996572" cy="369332"/>
          </a:xfrm>
          <a:prstGeom prst="rect">
            <a:avLst/>
          </a:prstGeom>
          <a:noFill/>
        </p:spPr>
        <p:txBody>
          <a:bodyPr wrap="none" rtlCol="0">
            <a:spAutoFit/>
          </a:bodyPr>
          <a:lstStyle/>
          <a:p>
            <a:r>
              <a:rPr lang="en-US" dirty="0" smtClean="0">
                <a:solidFill>
                  <a:schemeClr val="accent3"/>
                </a:solidFill>
              </a:rPr>
              <a:t>San Francisco, 1905</a:t>
            </a:r>
            <a:endParaRPr lang="en-US" dirty="0">
              <a:solidFill>
                <a:schemeClr val="accent3"/>
              </a:solidFill>
            </a:endParaRPr>
          </a:p>
        </p:txBody>
      </p:sp>
    </p:spTree>
    <p:extLst>
      <p:ext uri="{BB962C8B-B14F-4D97-AF65-F5344CB8AC3E}">
        <p14:creationId xmlns:p14="http://schemas.microsoft.com/office/powerpoint/2010/main" val="980484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Long-Term Prediction</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0374" y="1559333"/>
            <a:ext cx="7363252" cy="3927067"/>
          </a:xfrm>
        </p:spPr>
      </p:pic>
    </p:spTree>
    <p:extLst>
      <p:ext uri="{BB962C8B-B14F-4D97-AF65-F5344CB8AC3E}">
        <p14:creationId xmlns:p14="http://schemas.microsoft.com/office/powerpoint/2010/main" val="29150247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Short-Term Prediction</a:t>
            </a:r>
            <a:endParaRPr lang="en-US" dirty="0"/>
          </a:p>
        </p:txBody>
      </p:sp>
      <p:sp>
        <p:nvSpPr>
          <p:cNvPr id="3" name="Content Placeholder 2"/>
          <p:cNvSpPr>
            <a:spLocks noGrp="1"/>
          </p:cNvSpPr>
          <p:nvPr>
            <p:ph sz="quarter" idx="13"/>
          </p:nvPr>
        </p:nvSpPr>
        <p:spPr/>
        <p:txBody>
          <a:bodyPr/>
          <a:lstStyle/>
          <a:p>
            <a:r>
              <a:rPr lang="en-US" dirty="0" smtClean="0"/>
              <a:t>Depends on signals that immediately precede and earthquake</a:t>
            </a:r>
          </a:p>
          <a:p>
            <a:pPr lvl="1"/>
            <a:r>
              <a:rPr lang="en-US" dirty="0" smtClean="0"/>
              <a:t>Foreshocks</a:t>
            </a:r>
          </a:p>
          <a:p>
            <a:pPr lvl="1"/>
            <a:r>
              <a:rPr lang="en-US" dirty="0" smtClean="0"/>
              <a:t>Changes in land surface</a:t>
            </a:r>
          </a:p>
          <a:p>
            <a:pPr lvl="1"/>
            <a:r>
              <a:rPr lang="en-US" dirty="0" smtClean="0"/>
              <a:t>Radon gas</a:t>
            </a:r>
          </a:p>
          <a:p>
            <a:pPr lvl="1"/>
            <a:r>
              <a:rPr lang="en-US" dirty="0" smtClean="0"/>
              <a:t>Well levels</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38600"/>
            <a:ext cx="4864835" cy="2408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505200"/>
            <a:ext cx="3415495" cy="3129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7583" y="1280703"/>
            <a:ext cx="3565417" cy="2148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9902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Earthquake Damage and </a:t>
            </a:r>
            <a:br>
              <a:rPr lang="en-US" dirty="0" smtClean="0"/>
            </a:br>
            <a:r>
              <a:rPr lang="en-US" dirty="0" smtClean="0"/>
              <a:t>Hazard Mitigation</a:t>
            </a:r>
            <a:endParaRPr lang="en-US" dirty="0"/>
          </a:p>
        </p:txBody>
      </p:sp>
      <p:sp>
        <p:nvSpPr>
          <p:cNvPr id="6" name="Text Placeholder 5"/>
          <p:cNvSpPr>
            <a:spLocks noGrp="1"/>
          </p:cNvSpPr>
          <p:nvPr>
            <p:ph type="body" idx="1"/>
          </p:nvPr>
        </p:nvSpPr>
        <p:spPr/>
        <p:txBody>
          <a:bodyPr/>
          <a:lstStyle/>
          <a:p>
            <a:r>
              <a:rPr lang="en-US" dirty="0" smtClean="0"/>
              <a:t>7.5</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550" y="282606"/>
            <a:ext cx="4587050" cy="3296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352800" y="0"/>
            <a:ext cx="5352876" cy="338554"/>
          </a:xfrm>
          <a:prstGeom prst="rect">
            <a:avLst/>
          </a:prstGeom>
          <a:noFill/>
        </p:spPr>
        <p:txBody>
          <a:bodyPr wrap="none" rtlCol="0">
            <a:spAutoFit/>
          </a:bodyPr>
          <a:lstStyle/>
          <a:p>
            <a:r>
              <a:rPr lang="en-US" sz="1600" dirty="0">
                <a:solidFill>
                  <a:schemeClr val="accent3"/>
                </a:solidFill>
              </a:rPr>
              <a:t>San Francisco Bay area after the 1989 Loma </a:t>
            </a:r>
            <a:r>
              <a:rPr lang="en-US" sz="1600" dirty="0" err="1">
                <a:solidFill>
                  <a:schemeClr val="accent3"/>
                </a:solidFill>
              </a:rPr>
              <a:t>Prieta</a:t>
            </a:r>
            <a:r>
              <a:rPr lang="en-US" sz="1600" dirty="0">
                <a:solidFill>
                  <a:schemeClr val="accent3"/>
                </a:solidFill>
              </a:rPr>
              <a:t> earthquake</a:t>
            </a:r>
          </a:p>
        </p:txBody>
      </p:sp>
    </p:spTree>
    <p:extLst>
      <p:ext uri="{BB962C8B-B14F-4D97-AF65-F5344CB8AC3E}">
        <p14:creationId xmlns:p14="http://schemas.microsoft.com/office/powerpoint/2010/main" val="42467132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How Rock and Soil </a:t>
            </a:r>
            <a:br>
              <a:rPr lang="en-US" dirty="0" smtClean="0"/>
            </a:br>
            <a:r>
              <a:rPr lang="en-US" dirty="0" smtClean="0"/>
              <a:t>Influence Earthquake Damage</a:t>
            </a:r>
            <a:endParaRPr lang="en-US" dirty="0"/>
          </a:p>
        </p:txBody>
      </p:sp>
      <p:sp>
        <p:nvSpPr>
          <p:cNvPr id="6" name="Content Placeholder 5"/>
          <p:cNvSpPr>
            <a:spLocks noGrp="1"/>
          </p:cNvSpPr>
          <p:nvPr>
            <p:ph sz="quarter" idx="13"/>
          </p:nvPr>
        </p:nvSpPr>
        <p:spPr/>
        <p:txBody>
          <a:bodyPr/>
          <a:lstStyle/>
          <a:p>
            <a:r>
              <a:rPr lang="en-US" dirty="0" smtClean="0"/>
              <a:t>Bedrock tends to deform elastically </a:t>
            </a:r>
          </a:p>
          <a:p>
            <a:pPr lvl="1"/>
            <a:r>
              <a:rPr lang="en-US" dirty="0" smtClean="0"/>
              <a:t>Will return to original shape after quake</a:t>
            </a:r>
          </a:p>
          <a:p>
            <a:pPr lvl="1"/>
            <a:r>
              <a:rPr lang="en-US" dirty="0" smtClean="0"/>
              <a:t>If structures can withstand shaking, bedrock can be a desirable foundation</a:t>
            </a:r>
            <a:endParaRPr lang="en-US" dirty="0"/>
          </a:p>
        </p:txBody>
      </p:sp>
      <p:pic>
        <p:nvPicPr>
          <p:cNvPr id="15362"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416552" y="1802986"/>
            <a:ext cx="4425696" cy="334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976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Elastically</a:t>
            </a:r>
            <a:endParaRPr lang="en-US" dirty="0"/>
          </a:p>
        </p:txBody>
      </p:sp>
      <p:sp>
        <p:nvSpPr>
          <p:cNvPr id="5" name="Content Placeholder 4"/>
          <p:cNvSpPr>
            <a:spLocks noGrp="1"/>
          </p:cNvSpPr>
          <p:nvPr>
            <p:ph idx="1"/>
          </p:nvPr>
        </p:nvSpPr>
        <p:spPr/>
        <p:txBody>
          <a:bodyPr/>
          <a:lstStyle/>
          <a:p>
            <a:r>
              <a:rPr lang="en-US" dirty="0" smtClean="0"/>
              <a:t>Small amounts of stress – returns to original shape when stress is removed</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095999"/>
            <a:ext cx="4887832" cy="369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575" y="2743200"/>
            <a:ext cx="3092175" cy="20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3016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How Rock and Soil </a:t>
            </a:r>
            <a:br>
              <a:rPr lang="en-US" dirty="0" smtClean="0"/>
            </a:br>
            <a:r>
              <a:rPr lang="en-US" dirty="0" smtClean="0"/>
              <a:t>Influence Earthquake Damage</a:t>
            </a:r>
            <a:endParaRPr lang="en-US" dirty="0"/>
          </a:p>
        </p:txBody>
      </p:sp>
      <p:sp>
        <p:nvSpPr>
          <p:cNvPr id="6" name="Content Placeholder 5"/>
          <p:cNvSpPr>
            <a:spLocks noGrp="1"/>
          </p:cNvSpPr>
          <p:nvPr>
            <p:ph sz="quarter" idx="13"/>
          </p:nvPr>
        </p:nvSpPr>
        <p:spPr/>
        <p:txBody>
          <a:bodyPr/>
          <a:lstStyle/>
          <a:p>
            <a:r>
              <a:rPr lang="en-US" dirty="0"/>
              <a:t>Sand, silt and clay commonly settle during a quake </a:t>
            </a:r>
          </a:p>
        </p:txBody>
      </p:sp>
      <p:pic>
        <p:nvPicPr>
          <p:cNvPr id="3" name="Content Placeholder 2"/>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555356" y="2438400"/>
            <a:ext cx="4218530" cy="2807240"/>
          </a:xfrm>
        </p:spPr>
      </p:pic>
      <p:sp>
        <p:nvSpPr>
          <p:cNvPr id="5" name="TextBox 4"/>
          <p:cNvSpPr txBox="1"/>
          <p:nvPr/>
        </p:nvSpPr>
        <p:spPr>
          <a:xfrm>
            <a:off x="7707903" y="5209579"/>
            <a:ext cx="1055097" cy="369332"/>
          </a:xfrm>
          <a:prstGeom prst="rect">
            <a:avLst/>
          </a:prstGeom>
          <a:noFill/>
        </p:spPr>
        <p:txBody>
          <a:bodyPr wrap="none" rtlCol="0">
            <a:spAutoFit/>
          </a:bodyPr>
          <a:lstStyle/>
          <a:p>
            <a:r>
              <a:rPr lang="en-US" dirty="0" smtClean="0">
                <a:solidFill>
                  <a:schemeClr val="accent3"/>
                </a:solidFill>
              </a:rPr>
              <a:t>LA Times</a:t>
            </a:r>
            <a:endParaRPr lang="en-US" dirty="0">
              <a:solidFill>
                <a:schemeClr val="accent3"/>
              </a:solidFill>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86" y="2514600"/>
            <a:ext cx="4030414" cy="2684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95046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How Rock and Soil </a:t>
            </a:r>
            <a:br>
              <a:rPr lang="en-US" dirty="0" smtClean="0"/>
            </a:br>
            <a:r>
              <a:rPr lang="en-US" dirty="0" smtClean="0"/>
              <a:t>Influence Earthquake Damage</a:t>
            </a:r>
            <a:endParaRPr lang="en-US" dirty="0"/>
          </a:p>
        </p:txBody>
      </p:sp>
      <p:sp>
        <p:nvSpPr>
          <p:cNvPr id="6" name="Content Placeholder 5"/>
          <p:cNvSpPr>
            <a:spLocks noGrp="1"/>
          </p:cNvSpPr>
          <p:nvPr>
            <p:ph sz="quarter" idx="13"/>
          </p:nvPr>
        </p:nvSpPr>
        <p:spPr/>
        <p:txBody>
          <a:bodyPr/>
          <a:lstStyle/>
          <a:p>
            <a:r>
              <a:rPr lang="en-US" dirty="0" smtClean="0"/>
              <a:t>Landslides</a:t>
            </a:r>
            <a:endParaRPr lang="en-US" dirty="0"/>
          </a:p>
        </p:txBody>
      </p:sp>
      <p:pic>
        <p:nvPicPr>
          <p:cNvPr id="7" name="Content Placeholder 6"/>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416552" y="2006811"/>
            <a:ext cx="4425696" cy="2936452"/>
          </a:xfrm>
        </p:spPr>
      </p:pic>
      <p:sp>
        <p:nvSpPr>
          <p:cNvPr id="8" name="TextBox 7"/>
          <p:cNvSpPr txBox="1"/>
          <p:nvPr/>
        </p:nvSpPr>
        <p:spPr>
          <a:xfrm>
            <a:off x="7315200" y="4876800"/>
            <a:ext cx="1620957" cy="369332"/>
          </a:xfrm>
          <a:prstGeom prst="rect">
            <a:avLst/>
          </a:prstGeom>
          <a:noFill/>
        </p:spPr>
        <p:txBody>
          <a:bodyPr wrap="none" rtlCol="0">
            <a:spAutoFit/>
          </a:bodyPr>
          <a:lstStyle/>
          <a:p>
            <a:r>
              <a:rPr lang="en-US" dirty="0">
                <a:solidFill>
                  <a:schemeClr val="accent3"/>
                </a:solidFill>
              </a:rPr>
              <a:t>Niigata in 1964</a:t>
            </a: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96886"/>
            <a:ext cx="383857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8177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Construction Design and Earthquake Damage</a:t>
            </a:r>
            <a:endParaRPr lang="en-US" dirty="0"/>
          </a:p>
        </p:txBody>
      </p:sp>
      <p:sp>
        <p:nvSpPr>
          <p:cNvPr id="3" name="Content Placeholder 2"/>
          <p:cNvSpPr>
            <a:spLocks noGrp="1"/>
          </p:cNvSpPr>
          <p:nvPr>
            <p:ph sz="quarter" idx="13"/>
          </p:nvPr>
        </p:nvSpPr>
        <p:spPr/>
        <p:txBody>
          <a:bodyPr/>
          <a:lstStyle/>
          <a:p>
            <a:r>
              <a:rPr lang="en-US" dirty="0" smtClean="0"/>
              <a:t>Quality of construction</a:t>
            </a:r>
          </a:p>
          <a:p>
            <a:pPr lvl="1"/>
            <a:r>
              <a:rPr lang="en-US" dirty="0" smtClean="0"/>
              <a:t>Steel </a:t>
            </a:r>
            <a:r>
              <a:rPr lang="en-US" dirty="0"/>
              <a:t>and wooden framing materials bend and sway but resist failure while unframed masonry will collapse</a:t>
            </a:r>
          </a:p>
          <a:p>
            <a:r>
              <a:rPr lang="en-US" dirty="0" smtClean="0"/>
              <a:t>Earthquake </a:t>
            </a:r>
            <a:r>
              <a:rPr lang="en-US" dirty="0"/>
              <a:t>mortality is tied to economic systems</a:t>
            </a:r>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416552" y="1999805"/>
            <a:ext cx="4425696" cy="2950464"/>
          </a:xfrm>
        </p:spPr>
      </p:pic>
      <p:sp>
        <p:nvSpPr>
          <p:cNvPr id="6" name="TextBox 5"/>
          <p:cNvSpPr txBox="1"/>
          <p:nvPr/>
        </p:nvSpPr>
        <p:spPr>
          <a:xfrm>
            <a:off x="7696200" y="4876800"/>
            <a:ext cx="1184299" cy="369332"/>
          </a:xfrm>
          <a:prstGeom prst="rect">
            <a:avLst/>
          </a:prstGeom>
          <a:noFill/>
        </p:spPr>
        <p:txBody>
          <a:bodyPr wrap="none" rtlCol="0">
            <a:spAutoFit/>
          </a:bodyPr>
          <a:lstStyle/>
          <a:p>
            <a:r>
              <a:rPr lang="en-US" dirty="0" smtClean="0">
                <a:solidFill>
                  <a:schemeClr val="accent3"/>
                </a:solidFill>
              </a:rPr>
              <a:t>Haiti, 2010</a:t>
            </a:r>
            <a:endParaRPr lang="en-US" dirty="0">
              <a:solidFill>
                <a:schemeClr val="accent3"/>
              </a:solidFill>
            </a:endParaRPr>
          </a:p>
        </p:txBody>
      </p:sp>
    </p:spTree>
    <p:extLst>
      <p:ext uri="{BB962C8B-B14F-4D97-AF65-F5344CB8AC3E}">
        <p14:creationId xmlns:p14="http://schemas.microsoft.com/office/powerpoint/2010/main" val="37369282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680" y="914400"/>
            <a:ext cx="6884640" cy="421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0" y="5105400"/>
            <a:ext cx="6205481" cy="307777"/>
          </a:xfrm>
          <a:prstGeom prst="rect">
            <a:avLst/>
          </a:prstGeom>
          <a:noFill/>
        </p:spPr>
        <p:txBody>
          <a:bodyPr wrap="none" rtlCol="0">
            <a:spAutoFit/>
          </a:bodyPr>
          <a:lstStyle/>
          <a:p>
            <a:r>
              <a:rPr lang="en-US" sz="1400" dirty="0">
                <a:hlinkClick r:id="rId4"/>
              </a:rPr>
              <a:t>http://japanpropertycentral.com/real-estate-faq/earthquake-building-codes-in-japan/</a:t>
            </a:r>
            <a:endParaRPr lang="en-US" sz="1400" dirty="0"/>
          </a:p>
        </p:txBody>
      </p:sp>
    </p:spTree>
    <p:extLst>
      <p:ext uri="{BB962C8B-B14F-4D97-AF65-F5344CB8AC3E}">
        <p14:creationId xmlns:p14="http://schemas.microsoft.com/office/powerpoint/2010/main" val="23773437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Tsunamis</a:t>
            </a:r>
            <a:endParaRPr lang="en-US" dirty="0"/>
          </a:p>
        </p:txBody>
      </p:sp>
      <p:sp>
        <p:nvSpPr>
          <p:cNvPr id="5" name="Content Placeholder 4"/>
          <p:cNvSpPr>
            <a:spLocks noGrp="1"/>
          </p:cNvSpPr>
          <p:nvPr>
            <p:ph sz="quarter" idx="13"/>
          </p:nvPr>
        </p:nvSpPr>
        <p:spPr/>
        <p:txBody>
          <a:bodyPr/>
          <a:lstStyle/>
          <a:p>
            <a:r>
              <a:rPr lang="en-US" dirty="0" smtClean="0"/>
              <a:t>Undersea </a:t>
            </a:r>
            <a:r>
              <a:rPr lang="en-US" dirty="0"/>
              <a:t>earthquakes cause the sea floor to rise and fall and water is displaced  in response to the rock movement, forming a wave</a:t>
            </a:r>
          </a:p>
        </p:txBody>
      </p:sp>
      <p:pic>
        <p:nvPicPr>
          <p:cNvPr id="8" name="Content Placeholder 7"/>
          <p:cNvPicPr>
            <a:picLocks noGrp="1" noChangeAspect="1"/>
          </p:cNvPicPr>
          <p:nvPr>
            <p:ph sz="quarter" idx="14"/>
          </p:nvPr>
        </p:nvPicPr>
        <p:blipFill>
          <a:blip r:embed="rId5" cstate="print">
            <a:extLst>
              <a:ext uri="{28A0092B-C50C-407E-A947-70E740481C1C}">
                <a14:useLocalDpi xmlns:a14="http://schemas.microsoft.com/office/drawing/2010/main" val="0"/>
              </a:ext>
            </a:extLst>
          </a:blip>
          <a:stretch>
            <a:fillRect/>
          </a:stretch>
        </p:blipFill>
        <p:spPr>
          <a:xfrm>
            <a:off x="4489704" y="1388072"/>
            <a:ext cx="4425696" cy="4555528"/>
          </a:xfrm>
        </p:spPr>
      </p:pic>
      <p:pic>
        <p:nvPicPr>
          <p:cNvPr id="225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200400"/>
            <a:ext cx="3935950" cy="263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Tsunami Generation Animation Generated by a Subduction Zone Earthquake (hq).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3400" y="3219450"/>
            <a:ext cx="3810000" cy="2724150"/>
          </a:xfrm>
          <a:prstGeom prst="rect">
            <a:avLst/>
          </a:prstGeom>
        </p:spPr>
      </p:pic>
    </p:spTree>
    <p:extLst>
      <p:ext uri="{BB962C8B-B14F-4D97-AF65-F5344CB8AC3E}">
        <p14:creationId xmlns:p14="http://schemas.microsoft.com/office/powerpoint/2010/main" val="4141172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aw Tsunami Video Phuket Thailand 2004 (hq).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8487" y="733865"/>
            <a:ext cx="7187026" cy="5390270"/>
          </a:xfrm>
          <a:prstGeom prst="rect">
            <a:avLst/>
          </a:prstGeom>
        </p:spPr>
      </p:pic>
    </p:spTree>
    <p:extLst>
      <p:ext uri="{BB962C8B-B14F-4D97-AF65-F5344CB8AC3E}">
        <p14:creationId xmlns:p14="http://schemas.microsoft.com/office/powerpoint/2010/main" val="24874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6981">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722" y="661122"/>
            <a:ext cx="4762500"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01" y="297486"/>
            <a:ext cx="3021657" cy="340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File:2004-tsuna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535" y="3794458"/>
            <a:ext cx="3910265" cy="283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6860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Studying the </a:t>
            </a:r>
            <a:br>
              <a:rPr lang="en-US" dirty="0" smtClean="0"/>
            </a:br>
            <a:r>
              <a:rPr lang="en-US" dirty="0" smtClean="0"/>
              <a:t>Earth’s Interior</a:t>
            </a:r>
            <a:endParaRPr lang="en-US" dirty="0"/>
          </a:p>
        </p:txBody>
      </p:sp>
      <p:sp>
        <p:nvSpPr>
          <p:cNvPr id="3" name="Text Placeholder 2"/>
          <p:cNvSpPr>
            <a:spLocks noGrp="1"/>
          </p:cNvSpPr>
          <p:nvPr>
            <p:ph type="body" idx="1"/>
          </p:nvPr>
        </p:nvSpPr>
        <p:spPr/>
        <p:txBody>
          <a:bodyPr/>
          <a:lstStyle/>
          <a:p>
            <a:r>
              <a:rPr lang="en-US" dirty="0" smtClean="0"/>
              <a:t>7.6	</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171" y="228600"/>
            <a:ext cx="4104123" cy="410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24509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Behavior of Seismic Waves</a:t>
            </a:r>
            <a:endParaRPr lang="en-US" dirty="0"/>
          </a:p>
        </p:txBody>
      </p:sp>
      <p:sp>
        <p:nvSpPr>
          <p:cNvPr id="5" name="Content Placeholder 4"/>
          <p:cNvSpPr>
            <a:spLocks noGrp="1"/>
          </p:cNvSpPr>
          <p:nvPr>
            <p:ph idx="1"/>
          </p:nvPr>
        </p:nvSpPr>
        <p:spPr/>
        <p:txBody>
          <a:bodyPr/>
          <a:lstStyle/>
          <a:p>
            <a:r>
              <a:rPr lang="en-US" dirty="0" smtClean="0"/>
              <a:t>1</a:t>
            </a:r>
            <a:r>
              <a:rPr lang="en-US" dirty="0"/>
              <a:t>. In a uniform, homogeneous medium, a wave radiates outward in concentric spheres and at a constant velocity</a:t>
            </a: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5790" y="2438400"/>
            <a:ext cx="4815802" cy="331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45568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Behavior of Seismic Waves</a:t>
            </a:r>
            <a:endParaRPr lang="en-US" dirty="0"/>
          </a:p>
        </p:txBody>
      </p:sp>
      <p:sp>
        <p:nvSpPr>
          <p:cNvPr id="5" name="Content Placeholder 4"/>
          <p:cNvSpPr>
            <a:spLocks noGrp="1"/>
          </p:cNvSpPr>
          <p:nvPr>
            <p:ph idx="1"/>
          </p:nvPr>
        </p:nvSpPr>
        <p:spPr/>
        <p:txBody>
          <a:bodyPr/>
          <a:lstStyle/>
          <a:p>
            <a:r>
              <a:rPr lang="en-US" dirty="0" smtClean="0"/>
              <a:t>2</a:t>
            </a:r>
            <a:r>
              <a:rPr lang="en-US" dirty="0"/>
              <a:t>. The velocity of the seismic wave depends on the nature of the material that it travels through. </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126" y="2697002"/>
            <a:ext cx="4987290" cy="2692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15000" y="5257800"/>
            <a:ext cx="1418273" cy="369332"/>
          </a:xfrm>
          <a:prstGeom prst="rect">
            <a:avLst/>
          </a:prstGeom>
          <a:noFill/>
        </p:spPr>
        <p:txBody>
          <a:bodyPr wrap="none" rtlCol="0">
            <a:spAutoFit/>
          </a:bodyPr>
          <a:lstStyle/>
          <a:p>
            <a:r>
              <a:rPr lang="en-US" u="sng" dirty="0">
                <a:hlinkClick r:id="rId3"/>
              </a:rPr>
              <a:t>www.epa.gov</a:t>
            </a:r>
            <a:endParaRPr lang="en-US" dirty="0"/>
          </a:p>
        </p:txBody>
      </p:sp>
    </p:spTree>
    <p:extLst>
      <p:ext uri="{BB962C8B-B14F-4D97-AF65-F5344CB8AC3E}">
        <p14:creationId xmlns:p14="http://schemas.microsoft.com/office/powerpoint/2010/main" val="441430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Fracturing</a:t>
            </a:r>
            <a:endParaRPr lang="en-US" dirty="0"/>
          </a:p>
        </p:txBody>
      </p:sp>
      <p:sp>
        <p:nvSpPr>
          <p:cNvPr id="3" name="Content Placeholder 2"/>
          <p:cNvSpPr>
            <a:spLocks noGrp="1"/>
          </p:cNvSpPr>
          <p:nvPr>
            <p:ph idx="1"/>
          </p:nvPr>
        </p:nvSpPr>
        <p:spPr/>
        <p:txBody>
          <a:bodyPr/>
          <a:lstStyle/>
          <a:p>
            <a:r>
              <a:rPr lang="en-US" dirty="0" smtClean="0"/>
              <a:t>Rocks have a limit, beyond which they cannot deform elastically, then, under certain conditions, it fractures</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349575"/>
            <a:ext cx="4824244" cy="3618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57844" y="3111305"/>
            <a:ext cx="1948162" cy="1754326"/>
          </a:xfrm>
          <a:prstGeom prst="rect">
            <a:avLst/>
          </a:prstGeom>
          <a:noFill/>
        </p:spPr>
        <p:txBody>
          <a:bodyPr wrap="none" rtlCol="0">
            <a:spAutoFit/>
          </a:bodyPr>
          <a:lstStyle/>
          <a:p>
            <a:r>
              <a:rPr lang="en-US" dirty="0">
                <a:solidFill>
                  <a:schemeClr val="accent3"/>
                </a:solidFill>
              </a:rPr>
              <a:t>Normal faults in </a:t>
            </a:r>
            <a:endParaRPr lang="en-US" dirty="0" smtClean="0">
              <a:solidFill>
                <a:schemeClr val="accent3"/>
              </a:solidFill>
            </a:endParaRPr>
          </a:p>
          <a:p>
            <a:r>
              <a:rPr lang="en-US" dirty="0" smtClean="0">
                <a:solidFill>
                  <a:schemeClr val="accent3"/>
                </a:solidFill>
              </a:rPr>
              <a:t>volcanic </a:t>
            </a:r>
            <a:r>
              <a:rPr lang="en-US" dirty="0">
                <a:solidFill>
                  <a:schemeClr val="accent3"/>
                </a:solidFill>
              </a:rPr>
              <a:t>ashes and </a:t>
            </a:r>
            <a:endParaRPr lang="en-US" dirty="0" smtClean="0">
              <a:solidFill>
                <a:schemeClr val="accent3"/>
              </a:solidFill>
            </a:endParaRPr>
          </a:p>
          <a:p>
            <a:r>
              <a:rPr lang="en-US" dirty="0" err="1" smtClean="0">
                <a:solidFill>
                  <a:schemeClr val="accent3"/>
                </a:solidFill>
              </a:rPr>
              <a:t>paleo</a:t>
            </a:r>
            <a:r>
              <a:rPr lang="en-US" dirty="0" smtClean="0">
                <a:solidFill>
                  <a:schemeClr val="accent3"/>
                </a:solidFill>
              </a:rPr>
              <a:t>-soils</a:t>
            </a:r>
            <a:r>
              <a:rPr lang="en-US" dirty="0">
                <a:solidFill>
                  <a:schemeClr val="accent3"/>
                </a:solidFill>
              </a:rPr>
              <a:t>, </a:t>
            </a:r>
            <a:endParaRPr lang="en-US" dirty="0" smtClean="0">
              <a:solidFill>
                <a:schemeClr val="accent3"/>
              </a:solidFill>
            </a:endParaRPr>
          </a:p>
          <a:p>
            <a:r>
              <a:rPr lang="en-US" dirty="0" smtClean="0">
                <a:solidFill>
                  <a:schemeClr val="accent3"/>
                </a:solidFill>
              </a:rPr>
              <a:t>El </a:t>
            </a:r>
            <a:r>
              <a:rPr lang="en-US" dirty="0">
                <a:solidFill>
                  <a:schemeClr val="accent3"/>
                </a:solidFill>
              </a:rPr>
              <a:t>Salvador, </a:t>
            </a:r>
            <a:endParaRPr lang="en-US" dirty="0" smtClean="0">
              <a:solidFill>
                <a:schemeClr val="accent3"/>
              </a:solidFill>
            </a:endParaRPr>
          </a:p>
          <a:p>
            <a:r>
              <a:rPr lang="en-US" dirty="0" smtClean="0">
                <a:solidFill>
                  <a:schemeClr val="accent3"/>
                </a:solidFill>
              </a:rPr>
              <a:t>photo </a:t>
            </a:r>
            <a:r>
              <a:rPr lang="en-US" dirty="0">
                <a:solidFill>
                  <a:schemeClr val="accent3"/>
                </a:solidFill>
              </a:rPr>
              <a:t>by </a:t>
            </a:r>
            <a:endParaRPr lang="en-US" dirty="0" smtClean="0">
              <a:solidFill>
                <a:schemeClr val="accent3"/>
              </a:solidFill>
            </a:endParaRPr>
          </a:p>
          <a:p>
            <a:r>
              <a:rPr lang="en-US" dirty="0" smtClean="0">
                <a:solidFill>
                  <a:schemeClr val="accent3"/>
                </a:solidFill>
              </a:rPr>
              <a:t>Chuck </a:t>
            </a:r>
            <a:r>
              <a:rPr lang="en-US" dirty="0" err="1">
                <a:solidFill>
                  <a:schemeClr val="accent3"/>
                </a:solidFill>
              </a:rPr>
              <a:t>DeMets</a:t>
            </a:r>
            <a:endParaRPr lang="en-US" dirty="0">
              <a:solidFill>
                <a:schemeClr val="accent3"/>
              </a:solidFill>
            </a:endParaRPr>
          </a:p>
        </p:txBody>
      </p:sp>
    </p:spTree>
    <p:extLst>
      <p:ext uri="{BB962C8B-B14F-4D97-AF65-F5344CB8AC3E}">
        <p14:creationId xmlns:p14="http://schemas.microsoft.com/office/powerpoint/2010/main" val="6578456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Behavior of Seismic Waves</a:t>
            </a:r>
            <a:endParaRPr lang="en-US" dirty="0"/>
          </a:p>
        </p:txBody>
      </p:sp>
      <p:sp>
        <p:nvSpPr>
          <p:cNvPr id="5" name="Content Placeholder 4"/>
          <p:cNvSpPr>
            <a:spLocks noGrp="1"/>
          </p:cNvSpPr>
          <p:nvPr>
            <p:ph idx="1"/>
          </p:nvPr>
        </p:nvSpPr>
        <p:spPr/>
        <p:txBody>
          <a:bodyPr/>
          <a:lstStyle/>
          <a:p>
            <a:r>
              <a:rPr lang="en-US" dirty="0" smtClean="0"/>
              <a:t>3</a:t>
            </a:r>
            <a:r>
              <a:rPr lang="en-US" dirty="0"/>
              <a:t>. When a wave passes from one material to another, it refracts (bends) and sometimes reflects (bounces back).</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714" y="2514600"/>
            <a:ext cx="2505075" cy="3962400"/>
          </a:xfrm>
          <a:prstGeom prst="rect">
            <a:avLst/>
          </a:prstGeom>
          <a:noFill/>
          <a:ln>
            <a:noFill/>
          </a:ln>
          <a:scene3d>
            <a:camera prst="orthographicFront">
              <a:rot lat="0" lon="10799978"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895600"/>
            <a:ext cx="381000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63489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Behavior of Seismic Waves</a:t>
            </a:r>
            <a:endParaRPr lang="en-US" dirty="0"/>
          </a:p>
        </p:txBody>
      </p:sp>
      <p:sp>
        <p:nvSpPr>
          <p:cNvPr id="5" name="Content Placeholder 4"/>
          <p:cNvSpPr>
            <a:spLocks noGrp="1"/>
          </p:cNvSpPr>
          <p:nvPr>
            <p:ph idx="1"/>
          </p:nvPr>
        </p:nvSpPr>
        <p:spPr/>
        <p:txBody>
          <a:bodyPr/>
          <a:lstStyle/>
          <a:p>
            <a:r>
              <a:rPr lang="en-US" dirty="0" smtClean="0"/>
              <a:t>4</a:t>
            </a:r>
            <a:r>
              <a:rPr lang="en-US" dirty="0"/>
              <a:t>. P waves are compressional waves and can pass through gases, liquids, and solids. S waves are shear waves and travel only through solids.</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402114"/>
            <a:ext cx="3391477" cy="339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59" y="2767815"/>
            <a:ext cx="4433455" cy="2660073"/>
          </a:xfrm>
          <a:prstGeom prst="rect">
            <a:avLst/>
          </a:prstGeom>
        </p:spPr>
      </p:pic>
    </p:spTree>
    <p:extLst>
      <p:ext uri="{BB962C8B-B14F-4D97-AF65-F5344CB8AC3E}">
        <p14:creationId xmlns:p14="http://schemas.microsoft.com/office/powerpoint/2010/main" val="10105347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Discovery of the </a:t>
            </a:r>
            <a:br>
              <a:rPr lang="en-US" dirty="0" smtClean="0"/>
            </a:br>
            <a:r>
              <a:rPr lang="en-US" dirty="0" smtClean="0"/>
              <a:t>Crust-Mantle Boundary</a:t>
            </a:r>
            <a:endParaRPr lang="en-US" dirty="0"/>
          </a:p>
        </p:txBody>
      </p:sp>
      <p:sp>
        <p:nvSpPr>
          <p:cNvPr id="4" name="Content Placeholder 3"/>
          <p:cNvSpPr>
            <a:spLocks noGrp="1"/>
          </p:cNvSpPr>
          <p:nvPr>
            <p:ph sz="quarter" idx="13"/>
          </p:nvPr>
        </p:nvSpPr>
        <p:spPr>
          <a:xfrm>
            <a:off x="755904" y="1536192"/>
            <a:ext cx="4425696" cy="3877056"/>
          </a:xfrm>
        </p:spPr>
        <p:txBody>
          <a:bodyPr/>
          <a:lstStyle/>
          <a:p>
            <a:r>
              <a:rPr lang="en-US" dirty="0" smtClean="0"/>
              <a:t>Direct waves travel through the crust, while refracted waves travel down through the mantle then refract back upwards</a:t>
            </a:r>
          </a:p>
          <a:p>
            <a:pPr lvl="1"/>
            <a:r>
              <a:rPr lang="en-US" dirty="0" smtClean="0"/>
              <a:t>Seismic waves travel faster in mantle</a:t>
            </a:r>
          </a:p>
          <a:p>
            <a:pPr lvl="1"/>
            <a:r>
              <a:rPr lang="en-US" dirty="0" smtClean="0"/>
              <a:t>Distance from focus will determine order of arrival for waves</a:t>
            </a:r>
            <a:endParaRPr lang="en-US" dirty="0"/>
          </a:p>
        </p:txBody>
      </p:sp>
      <p:pic>
        <p:nvPicPr>
          <p:cNvPr id="6" name="Content Placeholder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562600" y="1384952"/>
            <a:ext cx="2874166" cy="4264343"/>
          </a:xfrm>
        </p:spPr>
      </p:pic>
      <p:sp>
        <p:nvSpPr>
          <p:cNvPr id="7" name="TextBox 6"/>
          <p:cNvSpPr txBox="1"/>
          <p:nvPr/>
        </p:nvSpPr>
        <p:spPr>
          <a:xfrm>
            <a:off x="7629985" y="5562600"/>
            <a:ext cx="904415" cy="369332"/>
          </a:xfrm>
          <a:prstGeom prst="rect">
            <a:avLst/>
          </a:prstGeom>
          <a:noFill/>
        </p:spPr>
        <p:txBody>
          <a:bodyPr wrap="none" rtlCol="0">
            <a:spAutoFit/>
          </a:bodyPr>
          <a:lstStyle/>
          <a:p>
            <a:r>
              <a:rPr lang="en-US" dirty="0" smtClean="0">
                <a:solidFill>
                  <a:schemeClr val="accent3"/>
                </a:solidFill>
              </a:rPr>
              <a:t>Fig 7.21</a:t>
            </a:r>
            <a:endParaRPr lang="en-US" dirty="0">
              <a:solidFill>
                <a:schemeClr val="accent3"/>
              </a:solidFill>
            </a:endParaRPr>
          </a:p>
        </p:txBody>
      </p:sp>
    </p:spTree>
    <p:extLst>
      <p:ext uri="{BB962C8B-B14F-4D97-AF65-F5344CB8AC3E}">
        <p14:creationId xmlns:p14="http://schemas.microsoft.com/office/powerpoint/2010/main" val="32970417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Discovery of the </a:t>
            </a:r>
            <a:br>
              <a:rPr lang="en-US" dirty="0" smtClean="0"/>
            </a:br>
            <a:r>
              <a:rPr lang="en-US" dirty="0" smtClean="0"/>
              <a:t>CRUST-mantle </a:t>
            </a:r>
            <a:r>
              <a:rPr lang="en-US" dirty="0" smtClean="0"/>
              <a:t>Boundary</a:t>
            </a:r>
            <a:endParaRPr lang="en-US" dirty="0"/>
          </a:p>
        </p:txBody>
      </p:sp>
      <p:sp>
        <p:nvSpPr>
          <p:cNvPr id="3" name="Content Placeholder 2"/>
          <p:cNvSpPr>
            <a:spLocks noGrp="1"/>
          </p:cNvSpPr>
          <p:nvPr>
            <p:ph sz="quarter" idx="13"/>
          </p:nvPr>
        </p:nvSpPr>
        <p:spPr/>
        <p:txBody>
          <a:bodyPr/>
          <a:lstStyle/>
          <a:p>
            <a:r>
              <a:rPr lang="en-US" dirty="0" smtClean="0"/>
              <a:t>1909,  </a:t>
            </a:r>
            <a:r>
              <a:rPr lang="en-US" dirty="0" err="1" smtClean="0"/>
              <a:t>Andrija</a:t>
            </a:r>
            <a:r>
              <a:rPr lang="en-US" dirty="0" smtClean="0"/>
              <a:t> </a:t>
            </a:r>
            <a:r>
              <a:rPr lang="en-US" dirty="0" err="1" smtClean="0"/>
              <a:t>Mohorovicic</a:t>
            </a:r>
            <a:r>
              <a:rPr lang="en-US" dirty="0" smtClean="0"/>
              <a:t> analyzed seismic wave arrival times at different seismographs and identified the core-mantle boundary</a:t>
            </a:r>
          </a:p>
          <a:p>
            <a:pPr lvl="1"/>
            <a:r>
              <a:rPr lang="en-US" dirty="0" err="1" smtClean="0"/>
              <a:t>Mohorovicic</a:t>
            </a:r>
            <a:r>
              <a:rPr lang="en-US" dirty="0" smtClean="0"/>
              <a:t> discontinuity (</a:t>
            </a:r>
            <a:r>
              <a:rPr lang="en-US" dirty="0" err="1" smtClean="0"/>
              <a:t>Moho</a:t>
            </a:r>
            <a:r>
              <a:rPr lang="en-US" dirty="0" smtClean="0"/>
              <a:t>)</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3764808"/>
            <a:ext cx="1997314" cy="2635992"/>
          </a:xfrm>
          <a:prstGeom prst="rect">
            <a:avLst/>
          </a:prstGeom>
        </p:spPr>
      </p:pic>
      <p:pic>
        <p:nvPicPr>
          <p:cNvPr id="21" name="Content Placeholder 20"/>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4416552" y="2096589"/>
            <a:ext cx="4425696" cy="3161211"/>
          </a:xfrm>
        </p:spPr>
      </p:pic>
    </p:spTree>
    <p:extLst>
      <p:ext uri="{BB962C8B-B14F-4D97-AF65-F5344CB8AC3E}">
        <p14:creationId xmlns:p14="http://schemas.microsoft.com/office/powerpoint/2010/main" val="997318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Structure of the Mantle</a:t>
            </a:r>
            <a:endParaRPr lang="en-US" dirty="0"/>
          </a:p>
        </p:txBody>
      </p:sp>
      <p:sp>
        <p:nvSpPr>
          <p:cNvPr id="3" name="Content Placeholder 2"/>
          <p:cNvSpPr>
            <a:spLocks noGrp="1"/>
          </p:cNvSpPr>
          <p:nvPr>
            <p:ph sz="quarter" idx="13"/>
          </p:nvPr>
        </p:nvSpPr>
        <p:spPr/>
        <p:txBody>
          <a:bodyPr/>
          <a:lstStyle/>
          <a:p>
            <a:r>
              <a:rPr lang="en-US" dirty="0" smtClean="0"/>
              <a:t>2,900 </a:t>
            </a:r>
            <a:r>
              <a:rPr lang="en-US" dirty="0"/>
              <a:t>km thick and 80% of Earth’s volume</a:t>
            </a:r>
          </a:p>
          <a:p>
            <a:r>
              <a:rPr lang="en-US" dirty="0" smtClean="0"/>
              <a:t>Knowledge </a:t>
            </a:r>
            <a:r>
              <a:rPr lang="en-US" dirty="0"/>
              <a:t>of composition and structure comes from seismic data</a:t>
            </a:r>
          </a:p>
          <a:p>
            <a:endParaRPr lang="en-US" dirty="0"/>
          </a:p>
        </p:txBody>
      </p:sp>
      <p:pic>
        <p:nvPicPr>
          <p:cNvPr id="5" name="Content Placeholder 4"/>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416552" y="1370619"/>
            <a:ext cx="4425696" cy="4208837"/>
          </a:xfrm>
        </p:spPr>
      </p:pic>
    </p:spTree>
    <p:extLst>
      <p:ext uri="{BB962C8B-B14F-4D97-AF65-F5344CB8AC3E}">
        <p14:creationId xmlns:p14="http://schemas.microsoft.com/office/powerpoint/2010/main" val="42467988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 of the Core</a:t>
            </a:r>
            <a:endParaRPr lang="en-US" dirty="0"/>
          </a:p>
        </p:txBody>
      </p:sp>
      <p:sp>
        <p:nvSpPr>
          <p:cNvPr id="3" name="Content Placeholder 2"/>
          <p:cNvSpPr>
            <a:spLocks noGrp="1"/>
          </p:cNvSpPr>
          <p:nvPr>
            <p:ph sz="quarter" idx="13"/>
          </p:nvPr>
        </p:nvSpPr>
        <p:spPr/>
        <p:txBody>
          <a:bodyPr>
            <a:normAutofit fontScale="92500" lnSpcReduction="20000"/>
          </a:bodyPr>
          <a:lstStyle/>
          <a:p>
            <a:r>
              <a:rPr lang="en-US" dirty="0" smtClean="0"/>
              <a:t>Can </a:t>
            </a:r>
            <a:r>
              <a:rPr lang="en-US" dirty="0"/>
              <a:t>detect P and S waves up to 105 degrees from focus</a:t>
            </a:r>
          </a:p>
          <a:p>
            <a:r>
              <a:rPr lang="en-US" dirty="0" smtClean="0"/>
              <a:t>Between </a:t>
            </a:r>
            <a:r>
              <a:rPr lang="en-US" dirty="0"/>
              <a:t>105 and 140 degrees is a “shadow zone”</a:t>
            </a:r>
          </a:p>
          <a:p>
            <a:pPr lvl="1"/>
            <a:r>
              <a:rPr lang="en-US" dirty="0" smtClean="0"/>
              <a:t>Core-mantle </a:t>
            </a:r>
            <a:r>
              <a:rPr lang="en-US" dirty="0"/>
              <a:t>boundary where P waves are refracted/bent away from the shadow zone</a:t>
            </a:r>
          </a:p>
          <a:p>
            <a:r>
              <a:rPr lang="en-US" dirty="0" smtClean="0"/>
              <a:t>No </a:t>
            </a:r>
            <a:r>
              <a:rPr lang="en-US" dirty="0"/>
              <a:t>S-waves arrive beyond 105 degrees</a:t>
            </a:r>
          </a:p>
          <a:p>
            <a:pPr lvl="1"/>
            <a:r>
              <a:rPr lang="en-US" dirty="0" smtClean="0"/>
              <a:t>They </a:t>
            </a:r>
            <a:r>
              <a:rPr lang="en-US" dirty="0"/>
              <a:t>do not travel though the liquid outer core</a:t>
            </a:r>
          </a:p>
          <a:p>
            <a:r>
              <a:rPr lang="en-US" dirty="0" smtClean="0"/>
              <a:t>Refraction </a:t>
            </a:r>
            <a:r>
              <a:rPr lang="en-US" dirty="0"/>
              <a:t>patterns of P waves indicate another boundary exists within the core (liquid outer to solid inner)</a:t>
            </a:r>
          </a:p>
          <a:p>
            <a:endParaRPr lang="en-US" dirty="0"/>
          </a:p>
        </p:txBody>
      </p:sp>
      <p:pic>
        <p:nvPicPr>
          <p:cNvPr id="5" name="Content Placeholder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800600" y="1640101"/>
            <a:ext cx="3657600" cy="3669873"/>
          </a:xfrm>
        </p:spPr>
      </p:pic>
    </p:spTree>
    <p:extLst>
      <p:ext uri="{BB962C8B-B14F-4D97-AF65-F5344CB8AC3E}">
        <p14:creationId xmlns:p14="http://schemas.microsoft.com/office/powerpoint/2010/main" val="32128226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65601" y="360236"/>
            <a:ext cx="5612797" cy="54860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601" y="360236"/>
            <a:ext cx="5612797" cy="5486019"/>
          </a:xfrm>
          <a:prstGeom prst="rect">
            <a:avLst/>
          </a:prstGeom>
        </p:spPr>
      </p:pic>
    </p:spTree>
    <p:extLst>
      <p:ext uri="{BB962C8B-B14F-4D97-AF65-F5344CB8AC3E}">
        <p14:creationId xmlns:p14="http://schemas.microsoft.com/office/powerpoint/2010/main" val="40050111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92" y="311728"/>
            <a:ext cx="7671414" cy="6234545"/>
          </a:xfrm>
          <a:prstGeom prst="rect">
            <a:avLst/>
          </a:prstGeom>
        </p:spPr>
      </p:pic>
    </p:spTree>
    <p:extLst>
      <p:ext uri="{BB962C8B-B14F-4D97-AF65-F5344CB8AC3E}">
        <p14:creationId xmlns:p14="http://schemas.microsoft.com/office/powerpoint/2010/main" val="31828889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Density Measurements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118" y="1399767"/>
            <a:ext cx="4293765" cy="4315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22611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Density Measurements</a:t>
            </a:r>
            <a:endParaRPr lang="en-US" dirty="0"/>
          </a:p>
        </p:txBody>
      </p:sp>
      <p:sp>
        <p:nvSpPr>
          <p:cNvPr id="5" name="Content Placeholder 4"/>
          <p:cNvSpPr>
            <a:spLocks noGrp="1"/>
          </p:cNvSpPr>
          <p:nvPr>
            <p:ph sz="quarter" idx="13"/>
          </p:nvPr>
        </p:nvSpPr>
        <p:spPr/>
        <p:txBody>
          <a:bodyPr/>
          <a:lstStyle/>
          <a:p>
            <a:r>
              <a:rPr lang="en-US" dirty="0" smtClean="0"/>
              <a:t>Overall </a:t>
            </a:r>
            <a:r>
              <a:rPr lang="en-US" dirty="0"/>
              <a:t>density of Earth is 5.5 g/cm3</a:t>
            </a:r>
          </a:p>
          <a:p>
            <a:pPr lvl="1"/>
            <a:r>
              <a:rPr lang="en-US" dirty="0" smtClean="0"/>
              <a:t>Crust </a:t>
            </a:r>
            <a:r>
              <a:rPr lang="en-US" dirty="0"/>
              <a:t>- 2.5 to 3 g/cm3</a:t>
            </a:r>
          </a:p>
          <a:p>
            <a:pPr lvl="1"/>
            <a:r>
              <a:rPr lang="en-US" dirty="0" smtClean="0"/>
              <a:t>Mantle </a:t>
            </a:r>
            <a:r>
              <a:rPr lang="en-US" dirty="0"/>
              <a:t>- 3.3 to 5.5 g/cm3</a:t>
            </a:r>
          </a:p>
          <a:p>
            <a:pPr lvl="2"/>
            <a:r>
              <a:rPr lang="en-US" dirty="0" smtClean="0"/>
              <a:t>Crust </a:t>
            </a:r>
            <a:r>
              <a:rPr lang="en-US" dirty="0"/>
              <a:t>and mantle are over 80% of Earth’s volume, so core must be very dense to account for average density of Earth</a:t>
            </a:r>
          </a:p>
          <a:p>
            <a:pPr lvl="1"/>
            <a:r>
              <a:rPr lang="en-US" dirty="0" smtClean="0"/>
              <a:t>Core </a:t>
            </a:r>
            <a:r>
              <a:rPr lang="en-US" dirty="0"/>
              <a:t>density is calculated to be between 10 to 13 g/cm3</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479" y="2133600"/>
            <a:ext cx="4169721" cy="2342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449539" y="4455885"/>
            <a:ext cx="2487219" cy="369332"/>
          </a:xfrm>
          <a:prstGeom prst="rect">
            <a:avLst/>
          </a:prstGeom>
          <a:noFill/>
        </p:spPr>
        <p:txBody>
          <a:bodyPr wrap="none" rtlCol="0">
            <a:spAutoFit/>
          </a:bodyPr>
          <a:lstStyle/>
          <a:p>
            <a:r>
              <a:rPr lang="en-US" dirty="0" smtClean="0">
                <a:solidFill>
                  <a:schemeClr val="accent3"/>
                </a:solidFill>
              </a:rPr>
              <a:t>Meteorite Cross Section</a:t>
            </a:r>
            <a:endParaRPr lang="en-US" dirty="0">
              <a:solidFill>
                <a:schemeClr val="accent3"/>
              </a:solidFill>
            </a:endParaRPr>
          </a:p>
        </p:txBody>
      </p:sp>
    </p:spTree>
    <p:extLst>
      <p:ext uri="{BB962C8B-B14F-4D97-AF65-F5344CB8AC3E}">
        <p14:creationId xmlns:p14="http://schemas.microsoft.com/office/powerpoint/2010/main" val="2798884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Plastically</a:t>
            </a:r>
            <a:endParaRPr lang="en-US" dirty="0"/>
          </a:p>
        </p:txBody>
      </p:sp>
      <p:sp>
        <p:nvSpPr>
          <p:cNvPr id="3" name="Content Placeholder 2"/>
          <p:cNvSpPr>
            <a:spLocks noGrp="1"/>
          </p:cNvSpPr>
          <p:nvPr>
            <p:ph idx="1"/>
          </p:nvPr>
        </p:nvSpPr>
        <p:spPr/>
        <p:txBody>
          <a:bodyPr/>
          <a:lstStyle/>
          <a:p>
            <a:r>
              <a:rPr lang="en-US" dirty="0" smtClean="0"/>
              <a:t>Plastic deformation occurs when the rock keeps its new shape when stress is relieved</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94670"/>
            <a:ext cx="476250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43600" y="5562600"/>
            <a:ext cx="1319528" cy="369332"/>
          </a:xfrm>
          <a:prstGeom prst="rect">
            <a:avLst/>
          </a:prstGeom>
          <a:noFill/>
        </p:spPr>
        <p:txBody>
          <a:bodyPr wrap="none" rtlCol="0">
            <a:spAutoFit/>
          </a:bodyPr>
          <a:lstStyle/>
          <a:p>
            <a:r>
              <a:rPr lang="en-US" dirty="0">
                <a:hlinkClick r:id="rId4"/>
              </a:rPr>
              <a:t>Steven </a:t>
            </a:r>
            <a:r>
              <a:rPr lang="en-US" dirty="0" err="1">
                <a:hlinkClick r:id="rId4"/>
              </a:rPr>
              <a:t>Biars</a:t>
            </a:r>
            <a:endParaRPr lang="en-US" dirty="0"/>
          </a:p>
        </p:txBody>
      </p:sp>
    </p:spTree>
    <p:extLst>
      <p:ext uri="{BB962C8B-B14F-4D97-AF65-F5344CB8AC3E}">
        <p14:creationId xmlns:p14="http://schemas.microsoft.com/office/powerpoint/2010/main" val="27403322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Earth’s Magnetism</a:t>
            </a:r>
            <a:endParaRPr lang="en-US" dirty="0"/>
          </a:p>
        </p:txBody>
      </p:sp>
      <p:sp>
        <p:nvSpPr>
          <p:cNvPr id="6" name="Text Placeholder 5"/>
          <p:cNvSpPr>
            <a:spLocks noGrp="1"/>
          </p:cNvSpPr>
          <p:nvPr>
            <p:ph type="body" idx="1"/>
          </p:nvPr>
        </p:nvSpPr>
        <p:spPr/>
        <p:txBody>
          <a:bodyPr/>
          <a:lstStyle/>
          <a:p>
            <a:r>
              <a:rPr lang="en-US" dirty="0" smtClean="0"/>
              <a:t>7.7</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190" y="570173"/>
            <a:ext cx="5003006" cy="2830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3491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Earth’s Magnetism</a:t>
            </a:r>
            <a:endParaRPr lang="en-US" dirty="0"/>
          </a:p>
        </p:txBody>
      </p:sp>
      <p:sp>
        <p:nvSpPr>
          <p:cNvPr id="5" name="Content Placeholder 4"/>
          <p:cNvSpPr>
            <a:spLocks noGrp="1"/>
          </p:cNvSpPr>
          <p:nvPr>
            <p:ph sz="quarter" idx="13"/>
          </p:nvPr>
        </p:nvSpPr>
        <p:spPr/>
        <p:txBody>
          <a:bodyPr/>
          <a:lstStyle/>
          <a:p>
            <a:r>
              <a:rPr lang="en-US" dirty="0" smtClean="0"/>
              <a:t>Probably electromagnetic</a:t>
            </a:r>
          </a:p>
          <a:p>
            <a:r>
              <a:rPr lang="en-US" dirty="0" smtClean="0"/>
              <a:t>Generated in the liquid, metallic outer core</a:t>
            </a:r>
          </a:p>
          <a:p>
            <a:pPr lvl="1"/>
            <a:r>
              <a:rPr lang="en-US" dirty="0" smtClean="0"/>
              <a:t>Convection</a:t>
            </a:r>
          </a:p>
          <a:p>
            <a:pPr lvl="1"/>
            <a:r>
              <a:rPr lang="en-US" dirty="0" smtClean="0"/>
              <a:t>Deflection</a:t>
            </a:r>
          </a:p>
          <a:p>
            <a:r>
              <a:rPr lang="en-US" dirty="0" smtClean="0"/>
              <a:t>Other planets have fields as well</a:t>
            </a:r>
            <a:endParaRPr lang="en-US" dirty="0"/>
          </a:p>
        </p:txBody>
      </p:sp>
      <p:pic>
        <p:nvPicPr>
          <p:cNvPr id="7" name="Content Placeholder 6"/>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802503" y="1536700"/>
            <a:ext cx="3653793" cy="3876675"/>
          </a:xfrm>
        </p:spPr>
      </p:pic>
    </p:spTree>
    <p:extLst>
      <p:ext uri="{BB962C8B-B14F-4D97-AF65-F5344CB8AC3E}">
        <p14:creationId xmlns:p14="http://schemas.microsoft.com/office/powerpoint/2010/main" val="358636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241" y="609600"/>
            <a:ext cx="8252759" cy="4625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286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Andreas Fault</a:t>
            </a:r>
            <a:endParaRPr lang="en-US"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42952" y="1841622"/>
            <a:ext cx="3981448" cy="3266830"/>
          </a:xfrm>
        </p:spPr>
      </p:pic>
      <p:pic>
        <p:nvPicPr>
          <p:cNvPr id="6" name="Content Placeholder 5"/>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5298408" y="1536700"/>
            <a:ext cx="2661983" cy="3876675"/>
          </a:xfrm>
        </p:spPr>
      </p:pic>
    </p:spTree>
    <p:extLst>
      <p:ext uri="{BB962C8B-B14F-4D97-AF65-F5344CB8AC3E}">
        <p14:creationId xmlns:p14="http://schemas.microsoft.com/office/powerpoint/2010/main" val="3215560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Earthquake Waves</a:t>
            </a:r>
            <a:endParaRPr lang="en-US" dirty="0"/>
          </a:p>
        </p:txBody>
      </p:sp>
      <p:sp>
        <p:nvSpPr>
          <p:cNvPr id="6" name="Text Placeholder 5"/>
          <p:cNvSpPr>
            <a:spLocks noGrp="1"/>
          </p:cNvSpPr>
          <p:nvPr>
            <p:ph type="body" idx="1"/>
          </p:nvPr>
        </p:nvSpPr>
        <p:spPr/>
        <p:txBody>
          <a:bodyPr/>
          <a:lstStyle/>
          <a:p>
            <a:r>
              <a:rPr lang="en-US" dirty="0" smtClean="0"/>
              <a:t>7.2</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457200"/>
            <a:ext cx="4762500" cy="2857500"/>
          </a:xfrm>
          <a:prstGeom prst="rect">
            <a:avLst/>
          </a:prstGeom>
        </p:spPr>
      </p:pic>
    </p:spTree>
    <p:extLst>
      <p:ext uri="{BB962C8B-B14F-4D97-AF65-F5344CB8AC3E}">
        <p14:creationId xmlns:p14="http://schemas.microsoft.com/office/powerpoint/2010/main" val="620197001"/>
      </p:ext>
    </p:extLst>
  </p:cSld>
  <p:clrMapOvr>
    <a:masterClrMapping/>
  </p:clrMapOvr>
  <p:timing>
    <p:tnLst>
      <p:par>
        <p:cTn id="1" dur="indefinite" restart="never" nodeType="tmRoot"/>
      </p:par>
    </p:tnLst>
  </p:timing>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 Pop</Template>
  <TotalTime>471</TotalTime>
  <Words>3625</Words>
  <Application>Microsoft Office PowerPoint</Application>
  <PresentationFormat>On-screen Show (4:3)</PresentationFormat>
  <Paragraphs>411</Paragraphs>
  <Slides>61</Slides>
  <Notes>49</Notes>
  <HiddenSlides>0</HiddenSlides>
  <MMClips>2</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Urban Pop</vt:lpstr>
      <vt:lpstr>Earthquakes and Earth’s Structure</vt:lpstr>
      <vt:lpstr>PowerPoint Presentation</vt:lpstr>
      <vt:lpstr>Anatomy of an Earthquake</vt:lpstr>
      <vt:lpstr>Elastically</vt:lpstr>
      <vt:lpstr>Fracturing</vt:lpstr>
      <vt:lpstr>Plastically</vt:lpstr>
      <vt:lpstr>PowerPoint Presentation</vt:lpstr>
      <vt:lpstr>San Andreas Fault</vt:lpstr>
      <vt:lpstr>Earthquake Waves</vt:lpstr>
      <vt:lpstr>Waves</vt:lpstr>
      <vt:lpstr>fOCUS and Epicenter</vt:lpstr>
      <vt:lpstr>Body Waves</vt:lpstr>
      <vt:lpstr>Body Waves</vt:lpstr>
      <vt:lpstr>Surface Waves</vt:lpstr>
      <vt:lpstr>Surface Waves</vt:lpstr>
      <vt:lpstr>Measurement of Seismic Waves</vt:lpstr>
      <vt:lpstr>Seismogram</vt:lpstr>
      <vt:lpstr>Measurement of  Earthquake Strength</vt:lpstr>
      <vt:lpstr>Measurement of  Earthquake Strength</vt:lpstr>
      <vt:lpstr>Measurement of  Earthquake Strength</vt:lpstr>
      <vt:lpstr>Locating the  Source of an Earthquake</vt:lpstr>
      <vt:lpstr>PowerPoint Presentation</vt:lpstr>
      <vt:lpstr>Time-Travel Curve</vt:lpstr>
      <vt:lpstr>Verify Location</vt:lpstr>
      <vt:lpstr>Earthquakes and  Tectonic Plate Boundaries</vt:lpstr>
      <vt:lpstr>Earthquakes at a  Transform Plate Boundary</vt:lpstr>
      <vt:lpstr>PowerPoint Presentation</vt:lpstr>
      <vt:lpstr>Earthquakes at a Convergent Plate Boundary</vt:lpstr>
      <vt:lpstr>PowerPoint Presentation</vt:lpstr>
      <vt:lpstr>Earthquakes at A Convergent Plate Boundary</vt:lpstr>
      <vt:lpstr>PowerPoint Presentation</vt:lpstr>
      <vt:lpstr>Earthquakes at A Divergent Plate Boundary</vt:lpstr>
      <vt:lpstr>Earthquakes in Plate Interiors</vt:lpstr>
      <vt:lpstr>PowerPoint Presentation</vt:lpstr>
      <vt:lpstr>Earthquake Prediction</vt:lpstr>
      <vt:lpstr>Long-Term Prediction</vt:lpstr>
      <vt:lpstr>Short-Term Prediction</vt:lpstr>
      <vt:lpstr>Earthquake Damage and  Hazard Mitigation</vt:lpstr>
      <vt:lpstr>How Rock and Soil  Influence Earthquake Damage</vt:lpstr>
      <vt:lpstr>How Rock and Soil  Influence Earthquake Damage</vt:lpstr>
      <vt:lpstr>How Rock and Soil  Influence Earthquake Damage</vt:lpstr>
      <vt:lpstr>Construction Design and Earthquake Damage</vt:lpstr>
      <vt:lpstr>PowerPoint Presentation</vt:lpstr>
      <vt:lpstr>Tsunamis</vt:lpstr>
      <vt:lpstr>PowerPoint Presentation</vt:lpstr>
      <vt:lpstr>PowerPoint Presentation</vt:lpstr>
      <vt:lpstr>Studying the  Earth’s Interior</vt:lpstr>
      <vt:lpstr>Behavior of Seismic Waves</vt:lpstr>
      <vt:lpstr>Behavior of Seismic Waves</vt:lpstr>
      <vt:lpstr>Behavior of Seismic Waves</vt:lpstr>
      <vt:lpstr>Behavior of Seismic Waves</vt:lpstr>
      <vt:lpstr>Discovery of the  Crust-Mantle Boundary</vt:lpstr>
      <vt:lpstr>Discovery of the  CRUST-mantle Boundary</vt:lpstr>
      <vt:lpstr>The Structure of the Mantle</vt:lpstr>
      <vt:lpstr>Discovery of the Core</vt:lpstr>
      <vt:lpstr>PowerPoint Presentation</vt:lpstr>
      <vt:lpstr>PowerPoint Presentation</vt:lpstr>
      <vt:lpstr>Density Measurements</vt:lpstr>
      <vt:lpstr>Density Measurements</vt:lpstr>
      <vt:lpstr>Earth’s Magnetism</vt:lpstr>
      <vt:lpstr>Earth’s Magnetism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Earthquakes and Earth’s Structure</dc:title>
  <dc:creator>geopetal</dc:creator>
  <cp:lastModifiedBy>geopetal</cp:lastModifiedBy>
  <cp:revision>43</cp:revision>
  <dcterms:created xsi:type="dcterms:W3CDTF">2013-09-23T17:13:23Z</dcterms:created>
  <dcterms:modified xsi:type="dcterms:W3CDTF">2014-02-27T20:31:47Z</dcterms:modified>
</cp:coreProperties>
</file>