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9" r:id="rId20"/>
    <p:sldId id="274" r:id="rId21"/>
    <p:sldId id="282" r:id="rId22"/>
    <p:sldId id="275" r:id="rId23"/>
    <p:sldId id="280" r:id="rId24"/>
    <p:sldId id="281" r:id="rId25"/>
    <p:sldId id="276" r:id="rId26"/>
    <p:sldId id="277" r:id="rId27"/>
    <p:sldId id="278" r:id="rId28"/>
    <p:sldId id="283" r:id="rId29"/>
    <p:sldId id="284" r:id="rId30"/>
    <p:sldId id="286" r:id="rId31"/>
    <p:sldId id="287" r:id="rId32"/>
    <p:sldId id="288" r:id="rId33"/>
    <p:sldId id="289" r:id="rId34"/>
    <p:sldId id="290" r:id="rId35"/>
    <p:sldId id="291" r:id="rId36"/>
    <p:sldId id="292" r:id="rId37"/>
    <p:sldId id="293" r:id="rId38"/>
    <p:sldId id="323" r:id="rId39"/>
    <p:sldId id="294" r:id="rId40"/>
    <p:sldId id="295" r:id="rId41"/>
    <p:sldId id="296" r:id="rId42"/>
    <p:sldId id="297" r:id="rId43"/>
    <p:sldId id="298" r:id="rId44"/>
    <p:sldId id="299" r:id="rId45"/>
    <p:sldId id="300" r:id="rId46"/>
    <p:sldId id="301" r:id="rId47"/>
    <p:sldId id="302" r:id="rId48"/>
    <p:sldId id="303" r:id="rId49"/>
    <p:sldId id="304" r:id="rId50"/>
    <p:sldId id="314" r:id="rId51"/>
    <p:sldId id="322" r:id="rId52"/>
    <p:sldId id="313" r:id="rId53"/>
    <p:sldId id="305" r:id="rId54"/>
    <p:sldId id="315" r:id="rId55"/>
    <p:sldId id="306" r:id="rId56"/>
    <p:sldId id="307" r:id="rId57"/>
    <p:sldId id="316" r:id="rId58"/>
    <p:sldId id="308" r:id="rId59"/>
    <p:sldId id="317" r:id="rId60"/>
    <p:sldId id="325" r:id="rId61"/>
    <p:sldId id="324" r:id="rId62"/>
    <p:sldId id="309" r:id="rId63"/>
    <p:sldId id="310" r:id="rId64"/>
    <p:sldId id="318" r:id="rId65"/>
    <p:sldId id="321" r:id="rId66"/>
    <p:sldId id="311" r:id="rId67"/>
    <p:sldId id="312" r:id="rId68"/>
    <p:sldId id="320"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524" autoAdjust="0"/>
  </p:normalViewPr>
  <p:slideViewPr>
    <p:cSldViewPr>
      <p:cViewPr varScale="1">
        <p:scale>
          <a:sx n="66" d="100"/>
          <a:sy n="66" d="100"/>
        </p:scale>
        <p:origin x="-59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680207-66F7-4CA1-B88E-637C4D127BEC}" type="datetimeFigureOut">
              <a:rPr lang="en-US" smtClean="0"/>
              <a:t>11/16/2015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5004A1-9536-4268-BD3B-D58E884CAB66}" type="slidenum">
              <a:rPr lang="en-US" smtClean="0"/>
              <a:t>‹#›</a:t>
            </a:fld>
            <a:endParaRPr lang="en-US"/>
          </a:p>
        </p:txBody>
      </p:sp>
    </p:spTree>
    <p:extLst>
      <p:ext uri="{BB962C8B-B14F-4D97-AF65-F5344CB8AC3E}">
        <p14:creationId xmlns:p14="http://schemas.microsoft.com/office/powerpoint/2010/main" val="295206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Processes that form Magma</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Asthenosphere – layer in upper mantle that extends from a depth of ~100 to 350 km</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Combined effects of temp and pressure cause plastic flow and deformation and about 1 to 2% is molten</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Majority is solid rock but so hot and so close to its melting point that relatively small changes can melt large volumes of rock</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Increasing temp</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Decreasing pressure</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Addition of water</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3</a:t>
            </a:fld>
            <a:endParaRPr lang="en-US"/>
          </a:p>
        </p:txBody>
      </p:sp>
    </p:spTree>
    <p:extLst>
      <p:ext uri="{BB962C8B-B14F-4D97-AF65-F5344CB8AC3E}">
        <p14:creationId xmlns:p14="http://schemas.microsoft.com/office/powerpoint/2010/main" val="469123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Two most common igneous rocks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Basalt makes up most of oceanic crust</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Granite makes up most of continental crust</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14</a:t>
            </a:fld>
            <a:endParaRPr lang="en-US"/>
          </a:p>
        </p:txBody>
      </p:sp>
    </p:spTree>
    <p:extLst>
      <p:ext uri="{BB962C8B-B14F-4D97-AF65-F5344CB8AC3E}">
        <p14:creationId xmlns:p14="http://schemas.microsoft.com/office/powerpoint/2010/main" val="10753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err="1" smtClean="0">
                <a:effectLst/>
                <a:latin typeface="+mn-lt"/>
                <a:ea typeface="Calibri"/>
                <a:cs typeface="Times New Roman"/>
              </a:rPr>
              <a:t>Peridotite</a:t>
            </a:r>
            <a:r>
              <a:rPr lang="en-US" sz="1200" dirty="0" smtClean="0">
                <a:effectLst/>
                <a:latin typeface="+mn-lt"/>
                <a:ea typeface="Calibri"/>
                <a:cs typeface="Times New Roman"/>
              </a:rPr>
              <a:t> in the asthenosphere melts to form basaltic magma (which solidifies into basalt)</a:t>
            </a:r>
          </a:p>
          <a:p>
            <a:pPr marL="1600200" marR="0" lvl="3" indent="-228600">
              <a:lnSpc>
                <a:spcPct val="115000"/>
              </a:lnSpc>
              <a:spcBef>
                <a:spcPts val="0"/>
              </a:spcBef>
              <a:spcAft>
                <a:spcPts val="0"/>
              </a:spcAft>
              <a:buFont typeface="Symbol"/>
              <a:buChar char=""/>
            </a:pPr>
            <a:r>
              <a:rPr lang="en-US" sz="1200" dirty="0" err="1" smtClean="0">
                <a:effectLst/>
                <a:latin typeface="+mn-lt"/>
                <a:ea typeface="Calibri"/>
                <a:cs typeface="Times New Roman"/>
              </a:rPr>
              <a:t>Peridotite</a:t>
            </a:r>
            <a:r>
              <a:rPr lang="en-US" sz="1200" dirty="0" smtClean="0">
                <a:effectLst/>
                <a:latin typeface="+mn-lt"/>
                <a:ea typeface="Calibri"/>
                <a:cs typeface="Times New Roman"/>
              </a:rPr>
              <a:t> – 40% silica, ultra-mafic (very Fe and Mg-rich)</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Basalt – 50% silica, mafic</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So, why does the magma have a different composition than the rock it comes from?</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Pure minerals will melt at higher temperature than mixture of minerals</a:t>
            </a:r>
          </a:p>
          <a:p>
            <a:pPr marL="2057400" marR="0" lvl="4" indent="-228600">
              <a:lnSpc>
                <a:spcPct val="115000"/>
              </a:lnSpc>
              <a:spcBef>
                <a:spcPts val="0"/>
              </a:spcBef>
              <a:spcAft>
                <a:spcPts val="0"/>
              </a:spcAft>
              <a:buFont typeface="Courier New"/>
              <a:buChar char="o"/>
            </a:pPr>
            <a:r>
              <a:rPr lang="en-US" sz="1200" dirty="0" err="1" smtClean="0">
                <a:effectLst/>
                <a:latin typeface="+mn-lt"/>
                <a:ea typeface="Calibri"/>
                <a:cs typeface="Times New Roman"/>
              </a:rPr>
              <a:t>Peridotite</a:t>
            </a:r>
            <a:endParaRPr lang="en-US" sz="1200" dirty="0" smtClean="0">
              <a:effectLst/>
              <a:latin typeface="+mn-lt"/>
              <a:ea typeface="Calibri"/>
              <a:cs typeface="Times New Roman"/>
            </a:endParaRP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Pure olivine – 1890 degrees C</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Pure pyroxene – 1390 degrees C</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Pure </a:t>
            </a:r>
            <a:r>
              <a:rPr lang="en-US" sz="1200" dirty="0" err="1" smtClean="0">
                <a:effectLst/>
                <a:latin typeface="+mn-lt"/>
                <a:ea typeface="Calibri"/>
                <a:cs typeface="Times New Roman"/>
              </a:rPr>
              <a:t>Ca</a:t>
            </a:r>
            <a:r>
              <a:rPr lang="en-US" sz="1200" dirty="0" smtClean="0">
                <a:effectLst/>
                <a:latin typeface="+mn-lt"/>
                <a:ea typeface="Calibri"/>
                <a:cs typeface="Times New Roman"/>
              </a:rPr>
              <a:t>-feldspar – 1550 degrees C</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Rock – 1270 degrees C</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Composition of first bit of melt from partial melting is usually richer in silica (about 20%) than </a:t>
            </a:r>
            <a:r>
              <a:rPr lang="en-US" sz="1200" dirty="0" err="1" smtClean="0">
                <a:effectLst/>
                <a:latin typeface="+mn-lt"/>
                <a:ea typeface="Calibri"/>
                <a:cs typeface="Times New Roman"/>
              </a:rPr>
              <a:t>peridotite</a:t>
            </a:r>
            <a:endParaRPr lang="en-US" sz="1200" dirty="0" smtClean="0">
              <a:effectLst/>
              <a:latin typeface="+mn-lt"/>
              <a:ea typeface="Calibri"/>
              <a:cs typeface="Times New Roman"/>
            </a:endParaRP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Only a small amount of the original </a:t>
            </a:r>
            <a:r>
              <a:rPr lang="en-US" sz="1200" dirty="0" err="1" smtClean="0">
                <a:effectLst/>
                <a:latin typeface="+mn-lt"/>
                <a:ea typeface="Calibri"/>
                <a:cs typeface="Times New Roman"/>
              </a:rPr>
              <a:t>peridotite</a:t>
            </a:r>
            <a:r>
              <a:rPr lang="en-US" sz="1200" dirty="0" smtClean="0">
                <a:effectLst/>
                <a:latin typeface="+mn-lt"/>
                <a:ea typeface="Calibri"/>
                <a:cs typeface="Times New Roman"/>
              </a:rPr>
              <a:t> melts, leaving silica depleted rock in the mantle, while the less dense basaltic magma rises to the crust</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15</a:t>
            </a:fld>
            <a:endParaRPr lang="en-US"/>
          </a:p>
        </p:txBody>
      </p:sp>
    </p:spTree>
    <p:extLst>
      <p:ext uri="{BB962C8B-B14F-4D97-AF65-F5344CB8AC3E}">
        <p14:creationId xmlns:p14="http://schemas.microsoft.com/office/powerpoint/2010/main" val="1962259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Granite and Granitic Magma</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Contains more silica (~70%) than basalt so melts at a lower temp</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Between 700 and 900 degrees C</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Basaltic magma is hot enough to melt granitic continental crust</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Since lower continental crust is already hot, even small amounts of basaltic magma will melt large amounts of continental crust to form granitic magma</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Rises a short distance and the solidifies into a pluton</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5 to 20 km </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Continental margins, continental rift zones, mantle plumes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16</a:t>
            </a:fld>
            <a:endParaRPr lang="en-US"/>
          </a:p>
        </p:txBody>
      </p:sp>
    </p:spTree>
    <p:extLst>
      <p:ext uri="{BB962C8B-B14F-4D97-AF65-F5344CB8AC3E}">
        <p14:creationId xmlns:p14="http://schemas.microsoft.com/office/powerpoint/2010/main" val="185441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Andesite and Intermediate Magmas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Form same way as granitic magmas</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Melting continental crust lower in silica or basaltic magmas mixed with granitic magmas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17</a:t>
            </a:fld>
            <a:endParaRPr lang="en-US"/>
          </a:p>
        </p:txBody>
      </p:sp>
    </p:spTree>
    <p:extLst>
      <p:ext uri="{BB962C8B-B14F-4D97-AF65-F5344CB8AC3E}">
        <p14:creationId xmlns:p14="http://schemas.microsoft.com/office/powerpoint/2010/main" val="1100573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Earth was a molten ball shortly after it formed 4.6 billion years ago</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First crust formed from </a:t>
            </a:r>
            <a:r>
              <a:rPr lang="en-US" sz="1200" dirty="0" err="1" smtClean="0">
                <a:effectLst/>
                <a:latin typeface="+mn-lt"/>
                <a:ea typeface="Calibri"/>
                <a:cs typeface="Times New Roman"/>
              </a:rPr>
              <a:t>peridotitic</a:t>
            </a:r>
            <a:r>
              <a:rPr lang="en-US" sz="1200" dirty="0" smtClean="0">
                <a:effectLst/>
                <a:latin typeface="+mn-lt"/>
                <a:ea typeface="Calibri"/>
                <a:cs typeface="Times New Roman"/>
              </a:rPr>
              <a:t> lavas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1) When did granitic continents form?</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2) If the early crust and mantle were composed of </a:t>
            </a:r>
            <a:r>
              <a:rPr lang="en-US" sz="1200" dirty="0" err="1" smtClean="0">
                <a:effectLst/>
                <a:latin typeface="+mn-lt"/>
                <a:ea typeface="Calibri"/>
                <a:cs typeface="Times New Roman"/>
              </a:rPr>
              <a:t>peridotite</a:t>
            </a:r>
            <a:r>
              <a:rPr lang="en-US" sz="1200" dirty="0" smtClean="0">
                <a:effectLst/>
                <a:latin typeface="+mn-lt"/>
                <a:ea typeface="Calibri"/>
                <a:cs typeface="Times New Roman"/>
              </a:rPr>
              <a:t>, how did continental crust evolve?</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19</a:t>
            </a:fld>
            <a:endParaRPr lang="en-US"/>
          </a:p>
        </p:txBody>
      </p:sp>
    </p:spTree>
    <p:extLst>
      <p:ext uri="{BB962C8B-B14F-4D97-AF65-F5344CB8AC3E}">
        <p14:creationId xmlns:p14="http://schemas.microsoft.com/office/powerpoint/2010/main" val="4060391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When Did Continents Form?</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3.96 billion year old </a:t>
            </a:r>
            <a:r>
              <a:rPr lang="en-US" sz="1200" dirty="0" err="1" smtClean="0">
                <a:effectLst/>
                <a:latin typeface="+mn-lt"/>
                <a:ea typeface="Calibri"/>
                <a:cs typeface="Times New Roman"/>
              </a:rPr>
              <a:t>Acasta</a:t>
            </a:r>
            <a:r>
              <a:rPr lang="en-US" sz="1200" dirty="0" smtClean="0">
                <a:effectLst/>
                <a:latin typeface="+mn-lt"/>
                <a:ea typeface="Calibri"/>
                <a:cs typeface="Times New Roman"/>
              </a:rPr>
              <a:t> gneiss in Canada’s Northwest Territories among the oldest known rocks on Earth</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Metamorphosed granitic rock, similar to modern continental crust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Implies some continental crust had formed by the early Precambrian</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Zircons in sandstone from Western Australia</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Radiometric dates of 4.4 billion years (sandstone is much younger)</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Common mineral in granite – weathered from an older granite, released as sand, then lithified into the younger sandstone</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Granite existed 4.4 billion years ago</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20</a:t>
            </a:fld>
            <a:endParaRPr lang="en-US"/>
          </a:p>
        </p:txBody>
      </p:sp>
    </p:spTree>
    <p:extLst>
      <p:ext uri="{BB962C8B-B14F-4D97-AF65-F5344CB8AC3E}">
        <p14:creationId xmlns:p14="http://schemas.microsoft.com/office/powerpoint/2010/main" val="1061665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gn="l" defTabSz="914400" rtl="0" eaLnBrk="1" fontAlgn="auto" latinLnBrk="0" hangingPunct="1">
              <a:lnSpc>
                <a:spcPct val="115000"/>
              </a:lnSpc>
              <a:spcBef>
                <a:spcPts val="0"/>
              </a:spcBef>
              <a:spcAft>
                <a:spcPts val="0"/>
              </a:spcAft>
              <a:buClrTx/>
              <a:buSzTx/>
              <a:buFont typeface="Wingdings"/>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Calibri"/>
                <a:cs typeface="Times New Roman"/>
              </a:rPr>
              <a:t>We have to describe how oceanic and continental crust formed from mantle rocks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21</a:t>
            </a:fld>
            <a:endParaRPr lang="en-US"/>
          </a:p>
        </p:txBody>
      </p:sp>
    </p:spTree>
    <p:extLst>
      <p:ext uri="{BB962C8B-B14F-4D97-AF65-F5344CB8AC3E}">
        <p14:creationId xmlns:p14="http://schemas.microsoft.com/office/powerpoint/2010/main" val="1506024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Partial Melting and the Origin of Granitic Continents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Partial melting of </a:t>
            </a:r>
            <a:r>
              <a:rPr lang="en-US" sz="1200" dirty="0" err="1" smtClean="0">
                <a:effectLst/>
                <a:latin typeface="+mn-lt"/>
                <a:ea typeface="Calibri"/>
                <a:cs typeface="Times New Roman"/>
              </a:rPr>
              <a:t>peridotite</a:t>
            </a:r>
            <a:r>
              <a:rPr lang="en-US" sz="1200" dirty="0" smtClean="0">
                <a:effectLst/>
                <a:latin typeface="+mn-lt"/>
                <a:ea typeface="Calibri"/>
                <a:cs typeface="Times New Roman"/>
              </a:rPr>
              <a:t> forms a magma that that has a higher percentage of silica than the rock it forms from</a:t>
            </a:r>
          </a:p>
          <a:p>
            <a:pPr marL="1600200" marR="0" lvl="3" indent="-228600">
              <a:lnSpc>
                <a:spcPct val="115000"/>
              </a:lnSpc>
              <a:spcBef>
                <a:spcPts val="0"/>
              </a:spcBef>
              <a:spcAft>
                <a:spcPts val="1000"/>
              </a:spcAft>
              <a:buFont typeface="Symbol"/>
              <a:buChar char=""/>
            </a:pPr>
            <a:r>
              <a:rPr lang="en-US" sz="1200" dirty="0" err="1" smtClean="0">
                <a:effectLst/>
                <a:latin typeface="+mn-lt"/>
                <a:ea typeface="Calibri"/>
                <a:cs typeface="Times New Roman"/>
              </a:rPr>
              <a:t>Peridotite</a:t>
            </a:r>
            <a:r>
              <a:rPr lang="en-US" sz="1200" dirty="0" smtClean="0">
                <a:effectLst/>
                <a:latin typeface="+mn-lt"/>
                <a:ea typeface="Calibri"/>
                <a:cs typeface="Times New Roman"/>
              </a:rPr>
              <a:t> partial melts to basalt</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22</a:t>
            </a:fld>
            <a:endParaRPr lang="en-US"/>
          </a:p>
        </p:txBody>
      </p:sp>
    </p:spTree>
    <p:extLst>
      <p:ext uri="{BB962C8B-B14F-4D97-AF65-F5344CB8AC3E}">
        <p14:creationId xmlns:p14="http://schemas.microsoft.com/office/powerpoint/2010/main" val="910291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err="1" smtClean="0">
                <a:effectLst/>
                <a:latin typeface="+mn-lt"/>
                <a:ea typeface="Calibri"/>
                <a:cs typeface="Times New Roman"/>
              </a:rPr>
              <a:t>Peridotite</a:t>
            </a:r>
            <a:r>
              <a:rPr lang="en-US" sz="1200" dirty="0" smtClean="0">
                <a:effectLst/>
                <a:latin typeface="+mn-lt"/>
                <a:ea typeface="Calibri"/>
                <a:cs typeface="Times New Roman"/>
              </a:rPr>
              <a:t> partial melts to basalt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Basalt partial melts to andesite/diorite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Andesite partial melts to form rhyolite/granite</a:t>
            </a:r>
          </a:p>
          <a:p>
            <a:pPr marL="1600200" marR="0" lvl="3" indent="-228600">
              <a:lnSpc>
                <a:spcPct val="115000"/>
              </a:lnSpc>
              <a:spcBef>
                <a:spcPts val="0"/>
              </a:spcBef>
              <a:spcAft>
                <a:spcPts val="1000"/>
              </a:spcAft>
              <a:buFont typeface="Symbol"/>
              <a:buChar char=""/>
            </a:pPr>
            <a:r>
              <a:rPr lang="en-US" sz="1200" dirty="0" err="1" smtClean="0">
                <a:effectLst/>
                <a:latin typeface="+mn-lt"/>
                <a:ea typeface="Calibri"/>
                <a:cs typeface="Times New Roman"/>
              </a:rPr>
              <a:t>Silicia</a:t>
            </a:r>
            <a:r>
              <a:rPr lang="en-US" sz="1200" dirty="0" smtClean="0">
                <a:effectLst/>
                <a:latin typeface="+mn-lt"/>
                <a:ea typeface="Calibri"/>
                <a:cs typeface="Times New Roman"/>
              </a:rPr>
              <a:t>-rich continents formed/evolved in steps from the silica-poor mantle</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23</a:t>
            </a:fld>
            <a:endParaRPr lang="en-US"/>
          </a:p>
        </p:txBody>
      </p:sp>
    </p:spTree>
    <p:extLst>
      <p:ext uri="{BB962C8B-B14F-4D97-AF65-F5344CB8AC3E}">
        <p14:creationId xmlns:p14="http://schemas.microsoft.com/office/powerpoint/2010/main" val="448615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What tectonic processes?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Magma/melting occurs at</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Spreading centers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Subduction zones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Mantle plumes</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Two hypotheses:</a:t>
            </a:r>
            <a:r>
              <a:rPr lang="en-US" sz="1200" baseline="0" dirty="0" smtClean="0">
                <a:effectLst/>
                <a:latin typeface="+mn-lt"/>
                <a:ea typeface="Calibri"/>
                <a:cs typeface="Times New Roman"/>
              </a:rPr>
              <a:t> </a:t>
            </a:r>
            <a:r>
              <a:rPr lang="en-US" sz="1200" dirty="0" smtClean="0">
                <a:effectLst/>
                <a:latin typeface="+mn-lt"/>
                <a:ea typeface="Calibri"/>
                <a:cs typeface="Times New Roman"/>
              </a:rPr>
              <a:t>Observations imply that similar horizontal tectonics could have been occurring in the </a:t>
            </a:r>
            <a:r>
              <a:rPr lang="en-US" sz="1200" dirty="0" err="1" smtClean="0">
                <a:effectLst/>
                <a:latin typeface="+mn-lt"/>
                <a:ea typeface="Calibri"/>
                <a:cs typeface="Times New Roman"/>
              </a:rPr>
              <a:t>Archean</a:t>
            </a:r>
            <a:r>
              <a:rPr lang="en-US" sz="1200" dirty="0" smtClean="0">
                <a:effectLst/>
                <a:latin typeface="+mn-lt"/>
                <a:ea typeface="Calibri"/>
                <a:cs typeface="Times New Roman"/>
              </a:rPr>
              <a:t> (magma forming at spreading centers and subduction zones), while other evidence suggests that plate motion was minor and mantle plumes dominated</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24</a:t>
            </a:fld>
            <a:endParaRPr lang="en-US"/>
          </a:p>
        </p:txBody>
      </p:sp>
    </p:spTree>
    <p:extLst>
      <p:ext uri="{BB962C8B-B14F-4D97-AF65-F5344CB8AC3E}">
        <p14:creationId xmlns:p14="http://schemas.microsoft.com/office/powerpoint/2010/main" val="41878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Increasing Temperature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Solids melt when they become hot enough</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Increases in temp will melt a hot rock but it’s least important cause of magma formation in the asthenosphere</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4</a:t>
            </a:fld>
            <a:endParaRPr lang="en-US"/>
          </a:p>
        </p:txBody>
      </p:sp>
    </p:spTree>
    <p:extLst>
      <p:ext uri="{BB962C8B-B14F-4D97-AF65-F5344CB8AC3E}">
        <p14:creationId xmlns:p14="http://schemas.microsoft.com/office/powerpoint/2010/main" val="2573860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Horizontal Tectonics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Heat-driven convection currents drove horizontal plate movement and dense, primordial crust was </a:t>
            </a:r>
            <a:r>
              <a:rPr lang="en-US" sz="1200" dirty="0" err="1" smtClean="0">
                <a:effectLst/>
                <a:latin typeface="+mn-lt"/>
                <a:ea typeface="Calibri"/>
                <a:cs typeface="Times New Roman"/>
              </a:rPr>
              <a:t>subducted</a:t>
            </a:r>
            <a:r>
              <a:rPr lang="en-US" sz="1200" dirty="0" smtClean="0">
                <a:effectLst/>
                <a:latin typeface="+mn-lt"/>
                <a:ea typeface="Calibri"/>
                <a:cs typeface="Times New Roman"/>
              </a:rPr>
              <a:t> into the mantle where partial melting created basaltic magmas, eventually the crust gradually became basaltic</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As basaltic crust started to be </a:t>
            </a:r>
            <a:r>
              <a:rPr lang="en-US" sz="1200" dirty="0" err="1" smtClean="0">
                <a:effectLst/>
                <a:latin typeface="+mn-lt"/>
                <a:ea typeface="Calibri"/>
                <a:cs typeface="Times New Roman"/>
              </a:rPr>
              <a:t>subducted</a:t>
            </a:r>
            <a:r>
              <a:rPr lang="en-US" sz="1200" dirty="0" smtClean="0">
                <a:effectLst/>
                <a:latin typeface="+mn-lt"/>
                <a:ea typeface="Calibri"/>
                <a:cs typeface="Times New Roman"/>
              </a:rPr>
              <a:t>, partial melting created the earliest continental crust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First pieces of continental crust probably formed in small granitic or andesitic island arcs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Plate movement let to further subduction and the isolated islands began to form </a:t>
            </a:r>
            <a:r>
              <a:rPr lang="en-US" sz="1200" dirty="0" err="1" smtClean="0">
                <a:effectLst/>
                <a:latin typeface="+mn-lt"/>
                <a:ea typeface="Calibri"/>
                <a:cs typeface="Times New Roman"/>
              </a:rPr>
              <a:t>microcontinents</a:t>
            </a:r>
            <a:endParaRPr lang="en-US" sz="1200" dirty="0" smtClean="0">
              <a:effectLst/>
              <a:latin typeface="+mn-lt"/>
              <a:ea typeface="Calibri"/>
              <a:cs typeface="Times New Roman"/>
            </a:endParaRP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Sediments accumulated and were metamorphosed</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25</a:t>
            </a:fld>
            <a:endParaRPr lang="en-US"/>
          </a:p>
        </p:txBody>
      </p:sp>
    </p:spTree>
    <p:extLst>
      <p:ext uri="{BB962C8B-B14F-4D97-AF65-F5344CB8AC3E}">
        <p14:creationId xmlns:p14="http://schemas.microsoft.com/office/powerpoint/2010/main" val="1755077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Vertical Mantle Plume Tectonics</a:t>
            </a:r>
          </a:p>
          <a:p>
            <a:pPr marL="1143000" marR="0" lvl="2" indent="-228600">
              <a:lnSpc>
                <a:spcPct val="115000"/>
              </a:lnSpc>
              <a:spcBef>
                <a:spcPts val="0"/>
              </a:spcBef>
              <a:spcAft>
                <a:spcPts val="0"/>
              </a:spcAft>
              <a:buFont typeface="Wingdings"/>
              <a:buChar char=""/>
            </a:pPr>
            <a:r>
              <a:rPr lang="en-US" sz="1200" dirty="0" err="1" smtClean="0">
                <a:effectLst/>
                <a:latin typeface="+mn-lt"/>
                <a:ea typeface="Calibri"/>
                <a:cs typeface="Times New Roman"/>
              </a:rPr>
              <a:t>Upwellings</a:t>
            </a:r>
            <a:r>
              <a:rPr lang="en-US" sz="1200" dirty="0" smtClean="0">
                <a:effectLst/>
                <a:latin typeface="+mn-lt"/>
                <a:ea typeface="Calibri"/>
                <a:cs typeface="Times New Roman"/>
              </a:rPr>
              <a:t> of hot mantle rock, partially melted the upper mantle which led to basaltic magmas that eventually formed basaltic crust</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Continued partial melting formed granitic continental crust</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Evidence for both suggests that both methods were important</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Plumes form thick basaltic oceanic plateaus, which then oozed outward to initiate horizontal motion, which led to subduction and another melting episode that generated continental crust</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26</a:t>
            </a:fld>
            <a:endParaRPr lang="en-US"/>
          </a:p>
        </p:txBody>
      </p:sp>
    </p:spTree>
    <p:extLst>
      <p:ext uri="{BB962C8B-B14F-4D97-AF65-F5344CB8AC3E}">
        <p14:creationId xmlns:p14="http://schemas.microsoft.com/office/powerpoint/2010/main" val="3708535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Magma is less dense than the surrounding rock, so it rises and two changes occur:</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1) Magma cools as it enters the shallower and cooler levels of the Earth</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2) Pressure drops due to the weight of the overlying rock decreasing</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Cooling tends to solidify magma, but decreasing pressure tends to keep it liquid</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Whether it erupts or solidifies in the crust depends on composition</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Basaltic magma tends to remain liquid and erupt on the surface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50%, 1 to 2% water</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Granitic magma usually solidifies in the crust to form plutons</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70% silica, up to 10% water</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27</a:t>
            </a:fld>
            <a:endParaRPr lang="en-US"/>
          </a:p>
        </p:txBody>
      </p:sp>
    </p:spTree>
    <p:extLst>
      <p:ext uri="{BB962C8B-B14F-4D97-AF65-F5344CB8AC3E}">
        <p14:creationId xmlns:p14="http://schemas.microsoft.com/office/powerpoint/2010/main" val="919766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Effects of Silica on Magma Behavior</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Silica tetrahedral link together to form chains, sheets and framework structures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In silica-rich magma, they will link to form long chains  and short chains in silica poor magmas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Granitic magmas much more viscous, so it rises slowly and has more time to solidify, while </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Basaltic magmas are much less viscous and flow easily, so the rise quickly</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28</a:t>
            </a:fld>
            <a:endParaRPr lang="en-US"/>
          </a:p>
        </p:txBody>
      </p:sp>
    </p:spTree>
    <p:extLst>
      <p:ext uri="{BB962C8B-B14F-4D97-AF65-F5344CB8AC3E}">
        <p14:creationId xmlns:p14="http://schemas.microsoft.com/office/powerpoint/2010/main" val="533633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Effects of Water on Magma Behavior</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Water lowers the temp at which magma solidifies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Dry granitic magma solidifies at 700 degrees C</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Granitic magma with 10% water may solidify at 600 degrees C</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Water escapes as steam from hot magma at the surface, under  high pressure the water is prevented from escaping</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The magma rises and pressure is lessened, so it’s solidification temp rises, which causes it to crystallize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Water loss causes rising granitic magma to solidify within the crust</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With only 1 to 2% water in basaltic magmas, water loss is not as important</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29</a:t>
            </a:fld>
            <a:endParaRPr lang="en-US"/>
          </a:p>
        </p:txBody>
      </p:sp>
    </p:spTree>
    <p:extLst>
      <p:ext uri="{BB962C8B-B14F-4D97-AF65-F5344CB8AC3E}">
        <p14:creationId xmlns:p14="http://schemas.microsoft.com/office/powerpoint/2010/main" val="63756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b="1" dirty="0" smtClean="0">
                <a:effectLst/>
                <a:latin typeface="+mn-lt"/>
                <a:ea typeface="Calibri"/>
                <a:cs typeface="Times New Roman"/>
              </a:rPr>
              <a:t>Pluton</a:t>
            </a:r>
            <a:r>
              <a:rPr lang="en-US" sz="1200" dirty="0" smtClean="0">
                <a:effectLst/>
                <a:latin typeface="+mn-lt"/>
                <a:ea typeface="Calibri"/>
                <a:cs typeface="Times New Roman"/>
              </a:rPr>
              <a:t> is a large mass of igneous rock that has solidified within the crust</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Many tens of kilometers in diameter</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30</a:t>
            </a:fld>
            <a:endParaRPr lang="en-US"/>
          </a:p>
        </p:txBody>
      </p:sp>
    </p:spTree>
    <p:extLst>
      <p:ext uri="{BB962C8B-B14F-4D97-AF65-F5344CB8AC3E}">
        <p14:creationId xmlns:p14="http://schemas.microsoft.com/office/powerpoint/2010/main" val="2655911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32</a:t>
            </a:fld>
            <a:endParaRPr lang="en-US"/>
          </a:p>
        </p:txBody>
      </p:sp>
    </p:spTree>
    <p:extLst>
      <p:ext uri="{BB962C8B-B14F-4D97-AF65-F5344CB8AC3E}">
        <p14:creationId xmlns:p14="http://schemas.microsoft.com/office/powerpoint/2010/main" val="3243181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b="1" dirty="0" smtClean="0">
                <a:effectLst/>
                <a:latin typeface="+mn-lt"/>
                <a:ea typeface="Calibri"/>
                <a:cs typeface="Times New Roman"/>
              </a:rPr>
              <a:t>Batholith</a:t>
            </a:r>
            <a:r>
              <a:rPr lang="en-US" sz="1200" dirty="0" smtClean="0">
                <a:effectLst/>
                <a:latin typeface="+mn-lt"/>
                <a:ea typeface="Calibri"/>
                <a:cs typeface="Times New Roman"/>
              </a:rPr>
              <a:t> is part of pluton where over 100 square kilometers are exposed at the surface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Average is 10 km thick (though some can be 20 km thick)</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Commonly composed of several smaller plutons that have been intruded sequentially over millions of years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33</a:t>
            </a:fld>
            <a:endParaRPr lang="en-US"/>
          </a:p>
        </p:txBody>
      </p:sp>
    </p:spTree>
    <p:extLst>
      <p:ext uri="{BB962C8B-B14F-4D97-AF65-F5344CB8AC3E}">
        <p14:creationId xmlns:p14="http://schemas.microsoft.com/office/powerpoint/2010/main" val="1504491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b="1" dirty="0" smtClean="0">
                <a:effectLst/>
                <a:latin typeface="+mn-lt"/>
                <a:ea typeface="Calibri"/>
                <a:cs typeface="Times New Roman"/>
              </a:rPr>
              <a:t>Dike</a:t>
            </a:r>
            <a:r>
              <a:rPr lang="en-US" sz="1200" dirty="0" smtClean="0">
                <a:effectLst/>
                <a:latin typeface="+mn-lt"/>
                <a:ea typeface="Calibri"/>
                <a:cs typeface="Times New Roman"/>
              </a:rPr>
              <a:t> – tabular, sheet-like intrusive rock formed when magma oozes into a fracture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&lt; cm to &gt;km thick</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Can be more resistant to weathering than country rock</a:t>
            </a:r>
          </a:p>
          <a:p>
            <a:pPr marL="1143000" marR="0" lvl="2" indent="-228600">
              <a:lnSpc>
                <a:spcPct val="115000"/>
              </a:lnSpc>
              <a:spcBef>
                <a:spcPts val="0"/>
              </a:spcBef>
              <a:spcAft>
                <a:spcPts val="0"/>
              </a:spcAft>
              <a:buFont typeface="Wingdings"/>
              <a:buChar char=""/>
            </a:pPr>
            <a:r>
              <a:rPr lang="en-US" sz="1200" b="1" dirty="0" smtClean="0">
                <a:effectLst/>
                <a:latin typeface="+mn-lt"/>
                <a:ea typeface="Calibri"/>
                <a:cs typeface="Times New Roman"/>
              </a:rPr>
              <a:t>Sill</a:t>
            </a:r>
            <a:r>
              <a:rPr lang="en-US" sz="1200" dirty="0" smtClean="0">
                <a:effectLst/>
                <a:latin typeface="+mn-lt"/>
                <a:ea typeface="Calibri"/>
                <a:cs typeface="Times New Roman"/>
              </a:rPr>
              <a:t> – oozes between layers of country rock, parallel to the bedding</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&lt; cm to &gt;km in thickness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34</a:t>
            </a:fld>
            <a:endParaRPr lang="en-US"/>
          </a:p>
        </p:txBody>
      </p:sp>
    </p:spTree>
    <p:extLst>
      <p:ext uri="{BB962C8B-B14F-4D97-AF65-F5344CB8AC3E}">
        <p14:creationId xmlns:p14="http://schemas.microsoft.com/office/powerpoint/2010/main" val="3936468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Hill or mountain formed from lava and rock fragments ejected through a volcanic vent</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Creates a wide variety of rocks and landforms, islands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35</a:t>
            </a:fld>
            <a:endParaRPr lang="en-US"/>
          </a:p>
        </p:txBody>
      </p:sp>
    </p:spTree>
    <p:extLst>
      <p:ext uri="{BB962C8B-B14F-4D97-AF65-F5344CB8AC3E}">
        <p14:creationId xmlns:p14="http://schemas.microsoft.com/office/powerpoint/2010/main" val="422140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Decreasing Pressure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As rocks and minerals melt, their volume increases about 10% (so density decreases)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On the surface, at 1 </a:t>
            </a:r>
            <a:r>
              <a:rPr lang="en-US" sz="1200" dirty="0" err="1" smtClean="0">
                <a:effectLst/>
                <a:latin typeface="+mn-lt"/>
                <a:ea typeface="Calibri"/>
                <a:cs typeface="Times New Roman"/>
              </a:rPr>
              <a:t>atm</a:t>
            </a:r>
            <a:r>
              <a:rPr lang="en-US" sz="1200" dirty="0" smtClean="0">
                <a:effectLst/>
                <a:latin typeface="+mn-lt"/>
                <a:ea typeface="Calibri"/>
                <a:cs typeface="Times New Roman"/>
              </a:rPr>
              <a:t> of pressure, there’s not enough pressure to keep it from expanding/melting</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In the asthenosphere, the temp is hot enough to melt rock but pressure keeps it’s from expanding, so it doesn’t melt</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If pressure were to decrease, large amounts of </a:t>
            </a:r>
            <a:r>
              <a:rPr lang="en-US" sz="1200" dirty="0" err="1" smtClean="0">
                <a:effectLst/>
                <a:latin typeface="+mn-lt"/>
                <a:ea typeface="Calibri"/>
                <a:cs typeface="Times New Roman"/>
              </a:rPr>
              <a:t>asthenospheric</a:t>
            </a:r>
            <a:r>
              <a:rPr lang="en-US" sz="1200" dirty="0" smtClean="0">
                <a:effectLst/>
                <a:latin typeface="+mn-lt"/>
                <a:ea typeface="Calibri"/>
                <a:cs typeface="Times New Roman"/>
              </a:rPr>
              <a:t> rocks would melt to form magma</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Pressure-release melting</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5</a:t>
            </a:fld>
            <a:endParaRPr lang="en-US"/>
          </a:p>
        </p:txBody>
      </p:sp>
    </p:spTree>
    <p:extLst>
      <p:ext uri="{BB962C8B-B14F-4D97-AF65-F5344CB8AC3E}">
        <p14:creationId xmlns:p14="http://schemas.microsoft.com/office/powerpoint/2010/main" val="4195866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err="1" smtClean="0">
                <a:effectLst/>
                <a:latin typeface="+mn-lt"/>
                <a:ea typeface="Calibri"/>
                <a:cs typeface="Times New Roman"/>
              </a:rPr>
              <a:t>Pahoehoe</a:t>
            </a:r>
            <a:r>
              <a:rPr lang="en-US" sz="1200" dirty="0" smtClean="0">
                <a:effectLst/>
                <a:latin typeface="+mn-lt"/>
                <a:ea typeface="Calibri"/>
                <a:cs typeface="Times New Roman"/>
              </a:rPr>
              <a:t> </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Hawaiian for “smooth” or “polished”</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Low viscosity</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Forms  smooth, glassy, wrinkles, “ropy” ridges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37</a:t>
            </a:fld>
            <a:endParaRPr lang="en-US"/>
          </a:p>
        </p:txBody>
      </p:sp>
    </p:spTree>
    <p:extLst>
      <p:ext uri="{BB962C8B-B14F-4D97-AF65-F5344CB8AC3E}">
        <p14:creationId xmlns:p14="http://schemas.microsoft.com/office/powerpoint/2010/main" val="1303074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AA</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Hawaiian for “stony” or “rough”</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High viscosity (due to gas or low temp), surface partially solidifies as it flows</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Forms jagged, </a:t>
            </a:r>
            <a:r>
              <a:rPr lang="en-US" sz="1200" dirty="0" err="1" smtClean="0">
                <a:effectLst/>
                <a:latin typeface="+mn-lt"/>
                <a:ea typeface="Calibri"/>
                <a:cs typeface="Times New Roman"/>
              </a:rPr>
              <a:t>rubbled</a:t>
            </a:r>
            <a:r>
              <a:rPr lang="en-US" sz="1200" dirty="0" smtClean="0">
                <a:effectLst/>
                <a:latin typeface="+mn-lt"/>
                <a:ea typeface="Calibri"/>
                <a:cs typeface="Times New Roman"/>
              </a:rPr>
              <a:t>, broken surface</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39</a:t>
            </a:fld>
            <a:endParaRPr lang="en-US"/>
          </a:p>
        </p:txBody>
      </p:sp>
    </p:spTree>
    <p:extLst>
      <p:ext uri="{BB962C8B-B14F-4D97-AF65-F5344CB8AC3E}">
        <p14:creationId xmlns:p14="http://schemas.microsoft.com/office/powerpoint/2010/main" val="3717361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Vesicles</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Bubbles of escaping gas (CO2, water) form when the lava is solidifying</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40</a:t>
            </a:fld>
            <a:endParaRPr lang="en-US"/>
          </a:p>
        </p:txBody>
      </p:sp>
    </p:spTree>
    <p:extLst>
      <p:ext uri="{BB962C8B-B14F-4D97-AF65-F5344CB8AC3E}">
        <p14:creationId xmlns:p14="http://schemas.microsoft.com/office/powerpoint/2010/main" val="62180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As lava cools and solidifies, it shrinks, forming cracks, the cracks grow downwards as the lava continues to solidify</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Columnar joints</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Regularly spaces five or six sided columns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41</a:t>
            </a:fld>
            <a:endParaRPr lang="en-US"/>
          </a:p>
        </p:txBody>
      </p:sp>
    </p:spTree>
    <p:extLst>
      <p:ext uri="{BB962C8B-B14F-4D97-AF65-F5344CB8AC3E}">
        <p14:creationId xmlns:p14="http://schemas.microsoft.com/office/powerpoint/2010/main" val="2748646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Pyroclastic rock – solid rock fragments ejected explosively from a volcano</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Volcanic ash – smallest particles, tiny fragments of glass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Cinders – volcanic fragments four to thirty-two millimeters in size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Lapilli</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Bombs – larger than 64 mm</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42</a:t>
            </a:fld>
            <a:endParaRPr lang="en-US"/>
          </a:p>
        </p:txBody>
      </p:sp>
    </p:spTree>
    <p:extLst>
      <p:ext uri="{BB962C8B-B14F-4D97-AF65-F5344CB8AC3E}">
        <p14:creationId xmlns:p14="http://schemas.microsoft.com/office/powerpoint/2010/main" val="468186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Fissure Eruptions and Lava Plateaus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Gentlest type of eruption, the lava is so viscous that it oozes from </a:t>
            </a:r>
            <a:r>
              <a:rPr lang="en-US" sz="1200" b="1" dirty="0" smtClean="0">
                <a:effectLst/>
                <a:latin typeface="+mn-lt"/>
                <a:ea typeface="Calibri"/>
                <a:cs typeface="Times New Roman"/>
              </a:rPr>
              <a:t>fissures</a:t>
            </a:r>
            <a:r>
              <a:rPr lang="en-US" sz="1200" dirty="0" smtClean="0">
                <a:effectLst/>
                <a:latin typeface="+mn-lt"/>
                <a:ea typeface="Calibri"/>
                <a:cs typeface="Times New Roman"/>
              </a:rPr>
              <a:t> (cracks in the land surface) and flows over the land like water</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Vary in size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Small cracks on the sides of a volcano</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Hawaiian and Icelandic volcanoes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43</a:t>
            </a:fld>
            <a:endParaRPr lang="en-US"/>
          </a:p>
        </p:txBody>
      </p:sp>
    </p:spTree>
    <p:extLst>
      <p:ext uri="{BB962C8B-B14F-4D97-AF65-F5344CB8AC3E}">
        <p14:creationId xmlns:p14="http://schemas.microsoft.com/office/powerpoint/2010/main" val="1513557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Columbia River plateau</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350,000 cubic km of basalt</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3000 m thick</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Covering 200,000 square km</a:t>
            </a:r>
          </a:p>
          <a:p>
            <a:pPr marL="2971800" marR="0" lvl="6" indent="-228600">
              <a:lnSpc>
                <a:spcPct val="115000"/>
              </a:lnSpc>
              <a:spcBef>
                <a:spcPts val="0"/>
              </a:spcBef>
              <a:spcAft>
                <a:spcPts val="1000"/>
              </a:spcAft>
              <a:buFont typeface="Symbol"/>
              <a:buChar char=""/>
            </a:pPr>
            <a:r>
              <a:rPr lang="en-US" sz="1200" dirty="0" smtClean="0">
                <a:effectLst/>
                <a:latin typeface="+mn-lt"/>
                <a:ea typeface="Calibri"/>
                <a:cs typeface="Times New Roman"/>
              </a:rPr>
              <a:t>15 million years old</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45</a:t>
            </a:fld>
            <a:endParaRPr lang="en-US"/>
          </a:p>
        </p:txBody>
      </p:sp>
    </p:spTree>
    <p:extLst>
      <p:ext uri="{BB962C8B-B14F-4D97-AF65-F5344CB8AC3E}">
        <p14:creationId xmlns:p14="http://schemas.microsoft.com/office/powerpoint/2010/main" val="1326925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Vent – lava and rock fragments erupt from an opening in the crater</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Crater – bowl-like depression at summit</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46</a:t>
            </a:fld>
            <a:endParaRPr lang="en-US"/>
          </a:p>
        </p:txBody>
      </p:sp>
    </p:spTree>
    <p:extLst>
      <p:ext uri="{BB962C8B-B14F-4D97-AF65-F5344CB8AC3E}">
        <p14:creationId xmlns:p14="http://schemas.microsoft.com/office/powerpoint/2010/main" val="393896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Shield Volcanoes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Fluid basaltic magma builds a gently sloping mountain</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Sides generally slope away from vent at angles between 6 and 12 degrees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Can be enormous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Mauna Kea in Hawaii, if measure from the sea floor, exceeds the height of Mount Everest</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Normally have gentle eruptions, where flows advance slowly enough to give people time to evacuate</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47</a:t>
            </a:fld>
            <a:endParaRPr lang="en-US"/>
          </a:p>
        </p:txBody>
      </p:sp>
    </p:spTree>
    <p:extLst>
      <p:ext uri="{BB962C8B-B14F-4D97-AF65-F5344CB8AC3E}">
        <p14:creationId xmlns:p14="http://schemas.microsoft.com/office/powerpoint/2010/main" val="1759532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Cinder Cones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Composed of pyroclastic fragments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Forms when large amounts of gas accumulate in the rising magma</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Gas pressure builds until it reaches a point where is erupts explosively, hurling cinders, ash and molten magma into the air which them fall back around the vent to accumulate into the cone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Usually only active for a short time, until all the gas escapes (the driving force of the eruptions)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Symmetrical</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Can be steep (about 30 degrees), especially around vent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Most less than 300m high, can reach up to 700m</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Erodes quickly, as the pyroclastic fragments aren’t cemented together</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48</a:t>
            </a:fld>
            <a:endParaRPr lang="en-US"/>
          </a:p>
        </p:txBody>
      </p:sp>
    </p:spTree>
    <p:extLst>
      <p:ext uri="{BB962C8B-B14F-4D97-AF65-F5344CB8AC3E}">
        <p14:creationId xmlns:p14="http://schemas.microsoft.com/office/powerpoint/2010/main" val="1368660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Addition of Water</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Water can lower the melting temperature  of rocks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Rocks with small amounts of water will melt at lower temps than an otherwise identical dry rock</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Certain tectonic processes add water to the hot asthenosphere to form magma</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6</a:t>
            </a:fld>
            <a:endParaRPr lang="en-US"/>
          </a:p>
        </p:txBody>
      </p:sp>
    </p:spTree>
    <p:extLst>
      <p:ext uri="{BB962C8B-B14F-4D97-AF65-F5344CB8AC3E}">
        <p14:creationId xmlns:p14="http://schemas.microsoft.com/office/powerpoint/2010/main" val="2938366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Composite Cone (</a:t>
            </a:r>
            <a:r>
              <a:rPr lang="en-US" sz="1200" dirty="0" err="1" smtClean="0">
                <a:effectLst/>
                <a:latin typeface="+mn-lt"/>
                <a:ea typeface="Calibri"/>
                <a:cs typeface="Times New Roman"/>
              </a:rPr>
              <a:t>Stratovolcano</a:t>
            </a:r>
            <a:r>
              <a:rPr lang="en-US" sz="1200" dirty="0" smtClean="0">
                <a:effectLst/>
                <a:latin typeface="+mn-lt"/>
                <a:ea typeface="Calibri"/>
                <a:cs typeface="Times New Roman"/>
              </a:rPr>
              <a: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Forms from a sequence of lava flows and pyroclastic eruptions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Lava covers the loose pyroclastic material, protecting it from erosion</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Repeated eruptions over a long period of time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Forms some of the tallest mountains in volcanic regions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Mount St. Helens and Mount Rainier</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Vesuvius and Pompeii</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49</a:t>
            </a:fld>
            <a:endParaRPr lang="en-US"/>
          </a:p>
        </p:txBody>
      </p:sp>
    </p:spTree>
    <p:extLst>
      <p:ext uri="{BB962C8B-B14F-4D97-AF65-F5344CB8AC3E}">
        <p14:creationId xmlns:p14="http://schemas.microsoft.com/office/powerpoint/2010/main" val="1216572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a:buChar char=""/>
            </a:pPr>
            <a:r>
              <a:rPr lang="en-US" sz="1200" dirty="0" smtClean="0">
                <a:effectLst/>
                <a:latin typeface="+mn-lt"/>
                <a:ea typeface="Calibri"/>
                <a:cs typeface="Times New Roman"/>
              </a:rPr>
              <a:t>8.7 Volcanic Explosions: Ash-Flow Tuffs and Calderas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Granitic magmas that rise to the surface, tend to erupt violently</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Usually dry, with only a few percent water</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Decreasing pressure allows the small amount of dissolved water to form a frothy, pressurized mixture of gas and liquid magma that can be as hot as 900 degrees C</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Rises to few km of the surface it fractures overlying rocks and explodes skyward</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53</a:t>
            </a:fld>
            <a:endParaRPr lang="en-US"/>
          </a:p>
        </p:txBody>
      </p:sp>
    </p:spTree>
    <p:extLst>
      <p:ext uri="{BB962C8B-B14F-4D97-AF65-F5344CB8AC3E}">
        <p14:creationId xmlns:p14="http://schemas.microsoft.com/office/powerpoint/2010/main" val="2739452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gn="l" defTabSz="914400" rtl="0" eaLnBrk="1" fontAlgn="auto" latinLnBrk="0" hangingPunct="1">
              <a:lnSpc>
                <a:spcPct val="115000"/>
              </a:lnSpc>
              <a:spcBef>
                <a:spcPts val="0"/>
              </a:spcBef>
              <a:spcAft>
                <a:spcPts val="0"/>
              </a:spcAft>
              <a:buClrTx/>
              <a:buSzTx/>
              <a:buFont typeface="Wingdings"/>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Calibri"/>
                <a:cs typeface="Times New Roman"/>
              </a:rPr>
              <a:t>Large and violent eruption can blast a column of pyroclastic material 10 to 12 km into the sky, with fine ash rising even higher  (possibly into the upper atmosphere)</a:t>
            </a:r>
          </a:p>
          <a:p>
            <a:pPr marL="1143000" marR="0" lvl="2" indent="-228600" algn="l" defTabSz="914400" rtl="0" eaLnBrk="1" fontAlgn="auto" latinLnBrk="0" hangingPunct="1">
              <a:lnSpc>
                <a:spcPct val="115000"/>
              </a:lnSpc>
              <a:spcBef>
                <a:spcPts val="0"/>
              </a:spcBef>
              <a:spcAft>
                <a:spcPts val="1000"/>
              </a:spcAft>
              <a:buClrTx/>
              <a:buSzTx/>
              <a:buFont typeface="Wingdings"/>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Calibri"/>
                <a:cs typeface="Times New Roman"/>
              </a:rPr>
              <a:t>Force and amount of material can hold the column up for hours or even days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54</a:t>
            </a:fld>
            <a:endParaRPr lang="en-US"/>
          </a:p>
        </p:txBody>
      </p:sp>
    </p:spTree>
    <p:extLst>
      <p:ext uri="{BB962C8B-B14F-4D97-AF65-F5344CB8AC3E}">
        <p14:creationId xmlns:p14="http://schemas.microsoft.com/office/powerpoint/2010/main" val="1979359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Ash Flows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When most gas has escaped from the upper layers of magma, the eruption ends and the airborne column of </a:t>
            </a:r>
            <a:r>
              <a:rPr lang="en-US" sz="1200" dirty="0" err="1" smtClean="0">
                <a:effectLst/>
                <a:latin typeface="+mn-lt"/>
                <a:ea typeface="Calibri"/>
                <a:cs typeface="Times New Roman"/>
              </a:rPr>
              <a:t>pyroclastics</a:t>
            </a:r>
            <a:r>
              <a:rPr lang="en-US" sz="1200" dirty="0" smtClean="0">
                <a:effectLst/>
                <a:latin typeface="+mn-lt"/>
                <a:ea typeface="Calibri"/>
                <a:cs typeface="Times New Roman"/>
              </a:rPr>
              <a:t> (ash, rock, gases)  falls back to Earth’s surface, spreading over the land forming an </a:t>
            </a:r>
            <a:r>
              <a:rPr lang="en-US" sz="1200" b="1" dirty="0" smtClean="0">
                <a:effectLst/>
                <a:latin typeface="+mn-lt"/>
                <a:ea typeface="Calibri"/>
                <a:cs typeface="Times New Roman"/>
              </a:rPr>
              <a:t>ash flow</a:t>
            </a:r>
            <a:endParaRPr lang="en-US" sz="1200" dirty="0" smtClean="0">
              <a:effectLst/>
              <a:latin typeface="+mn-lt"/>
              <a:ea typeface="Calibri"/>
              <a:cs typeface="Times New Roman"/>
            </a:endParaRP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When the flow stops, the gas escapes into the atmosphere, leaving behind a mixture of ash and rock fragments called an </a:t>
            </a:r>
            <a:r>
              <a:rPr lang="en-US" sz="1200" b="1" dirty="0" smtClean="0">
                <a:effectLst/>
                <a:latin typeface="+mn-lt"/>
                <a:ea typeface="Calibri"/>
                <a:cs typeface="Times New Roman"/>
              </a:rPr>
              <a:t>ash-flow tuff</a:t>
            </a:r>
            <a:endParaRPr lang="en-US" sz="1200" dirty="0" smtClean="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55</a:t>
            </a:fld>
            <a:endParaRPr lang="en-US"/>
          </a:p>
        </p:txBody>
      </p:sp>
    </p:spTree>
    <p:extLst>
      <p:ext uri="{BB962C8B-B14F-4D97-AF65-F5344CB8AC3E}">
        <p14:creationId xmlns:p14="http://schemas.microsoft.com/office/powerpoint/2010/main" val="3146367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Calderas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After the eruption, roof of the magma chamber collapses into the space that the magma had filled, forming a circular depression called a </a:t>
            </a:r>
            <a:r>
              <a:rPr lang="en-US" sz="1200" b="1" dirty="0" smtClean="0">
                <a:effectLst/>
                <a:latin typeface="+mn-lt"/>
                <a:ea typeface="Calibri"/>
                <a:cs typeface="Times New Roman"/>
              </a:rPr>
              <a:t>caldera</a:t>
            </a:r>
            <a:endParaRPr lang="en-US" sz="1200" dirty="0" smtClean="0">
              <a:effectLst/>
              <a:latin typeface="+mn-lt"/>
              <a:ea typeface="Calibri"/>
              <a:cs typeface="Times New Roman"/>
            </a:endParaRP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Large ones can be 40 km in diameter with walls a km high</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Can fill up from volcanic debris as the ash column collapses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Some maintain shape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Crater Lake</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Diamond Head</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56</a:t>
            </a:fld>
            <a:endParaRPr lang="en-US"/>
          </a:p>
        </p:txBody>
      </p:sp>
    </p:spTree>
    <p:extLst>
      <p:ext uri="{BB962C8B-B14F-4D97-AF65-F5344CB8AC3E}">
        <p14:creationId xmlns:p14="http://schemas.microsoft.com/office/powerpoint/2010/main" val="1181118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15000"/>
              </a:lnSpc>
              <a:spcBef>
                <a:spcPts val="0"/>
              </a:spcBef>
              <a:spcAft>
                <a:spcPts val="0"/>
              </a:spcAft>
              <a:buFont typeface="Courier New"/>
              <a:buChar char="o"/>
            </a:pPr>
            <a:r>
              <a:rPr lang="en-US" sz="1200" dirty="0" err="1" smtClean="0">
                <a:effectLst/>
                <a:latin typeface="+mn-lt"/>
                <a:ea typeface="Calibri"/>
                <a:cs typeface="Times New Roman"/>
              </a:rPr>
              <a:t>Aogashima</a:t>
            </a:r>
            <a:endParaRPr lang="en-US" sz="1200" dirty="0" smtClean="0">
              <a:effectLst/>
              <a:latin typeface="+mn-lt"/>
              <a:ea typeface="Calibri"/>
              <a:cs typeface="Times New Roman"/>
            </a:endParaRP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Four overlapping calderas</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Last eruption 1781-1785</a:t>
            </a:r>
          </a:p>
          <a:p>
            <a:pPr marL="2057400" marR="0" lvl="4" indent="-228600">
              <a:lnSpc>
                <a:spcPct val="115000"/>
              </a:lnSpc>
              <a:spcBef>
                <a:spcPts val="0"/>
              </a:spcBef>
              <a:spcAft>
                <a:spcPts val="0"/>
              </a:spcAft>
              <a:buFont typeface="Courier New"/>
              <a:buChar char="o"/>
            </a:pPr>
            <a:r>
              <a:rPr lang="en-US" sz="1200" dirty="0" err="1" smtClean="0">
                <a:effectLst/>
                <a:latin typeface="+mn-lt"/>
                <a:ea typeface="Calibri"/>
                <a:cs typeface="Times New Roman"/>
              </a:rPr>
              <a:t>Santorini</a:t>
            </a:r>
            <a:r>
              <a:rPr lang="en-US" sz="1200" dirty="0" smtClean="0">
                <a:effectLst/>
                <a:latin typeface="+mn-lt"/>
                <a:ea typeface="Calibri"/>
                <a:cs typeface="Times New Roman"/>
              </a:rPr>
              <a:t>, Greece (classically known as </a:t>
            </a:r>
            <a:r>
              <a:rPr lang="en-US" sz="1200" dirty="0" err="1" smtClean="0">
                <a:effectLst/>
                <a:latin typeface="+mn-lt"/>
                <a:ea typeface="Calibri"/>
                <a:cs typeface="Times New Roman"/>
              </a:rPr>
              <a:t>Thera</a:t>
            </a:r>
            <a:r>
              <a:rPr lang="en-US" sz="1200" dirty="0" smtClean="0">
                <a:effectLst/>
                <a:latin typeface="+mn-lt"/>
                <a:ea typeface="Calibri"/>
                <a:cs typeface="Times New Roman"/>
              </a:rPr>
              <a:t>)</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Remnant of a caldera</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Last known eruption 1950</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What remains after an enormous volcanic eruption that destroyed settlements on what used to be a single island</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Minoan Eruption – 3600 years ago</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Popular theory is that </a:t>
            </a:r>
            <a:r>
              <a:rPr lang="en-US" sz="1200" dirty="0" err="1" smtClean="0">
                <a:effectLst/>
                <a:latin typeface="+mn-lt"/>
                <a:ea typeface="Calibri"/>
                <a:cs typeface="Times New Roman"/>
              </a:rPr>
              <a:t>Thera</a:t>
            </a:r>
            <a:r>
              <a:rPr lang="en-US" sz="1200" dirty="0" smtClean="0">
                <a:effectLst/>
                <a:latin typeface="+mn-lt"/>
                <a:ea typeface="Calibri"/>
                <a:cs typeface="Times New Roman"/>
              </a:rPr>
              <a:t> eruption led to the legend of Atlantis</a:t>
            </a:r>
          </a:p>
          <a:p>
            <a:pPr marL="2971800" marR="0" lvl="6" indent="-228600">
              <a:lnSpc>
                <a:spcPct val="115000"/>
              </a:lnSpc>
              <a:spcBef>
                <a:spcPts val="0"/>
              </a:spcBef>
              <a:spcAft>
                <a:spcPts val="1000"/>
              </a:spcAft>
              <a:buFont typeface="Symbol"/>
              <a:buChar char=""/>
            </a:pPr>
            <a:r>
              <a:rPr lang="en-US" sz="1200" dirty="0" smtClean="0">
                <a:effectLst/>
                <a:latin typeface="+mn-lt"/>
                <a:ea typeface="Calibri"/>
                <a:cs typeface="Times New Roman"/>
              </a:rPr>
              <a:t>May have been one of the largest eruption of Earth in the last few thousand years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57</a:t>
            </a:fld>
            <a:endParaRPr lang="en-US"/>
          </a:p>
        </p:txBody>
      </p:sp>
    </p:spTree>
    <p:extLst>
      <p:ext uri="{BB962C8B-B14F-4D97-AF65-F5344CB8AC3E}">
        <p14:creationId xmlns:p14="http://schemas.microsoft.com/office/powerpoint/2010/main" val="3030973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a:buChar char=""/>
            </a:pPr>
            <a:r>
              <a:rPr lang="en-US" sz="1200" dirty="0" smtClean="0">
                <a:effectLst/>
                <a:latin typeface="+mn-lt"/>
                <a:ea typeface="Calibri"/>
                <a:cs typeface="Times New Roman"/>
              </a:rPr>
              <a:t>8.8 Risk Assessment: Predicting Volcanic Eruptions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Table 8.2</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Major known volcanic disasters since 1500s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One of the greatest geologic hazards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1300 active volcanoes recognized globally</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5564 eruptions have occurred in the past 10,000 years (no MORs)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59</a:t>
            </a:fld>
            <a:endParaRPr lang="en-US"/>
          </a:p>
        </p:txBody>
      </p:sp>
    </p:spTree>
    <p:extLst>
      <p:ext uri="{BB962C8B-B14F-4D97-AF65-F5344CB8AC3E}">
        <p14:creationId xmlns:p14="http://schemas.microsoft.com/office/powerpoint/2010/main" val="31437737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A5D80-263B-4722-BC40-745CE02CFA5B}" type="slidenum">
              <a:rPr lang="en-US" smtClean="0"/>
              <a:t>60</a:t>
            </a:fld>
            <a:endParaRPr lang="en-US"/>
          </a:p>
        </p:txBody>
      </p:sp>
    </p:spTree>
    <p:extLst>
      <p:ext uri="{BB962C8B-B14F-4D97-AF65-F5344CB8AC3E}">
        <p14:creationId xmlns:p14="http://schemas.microsoft.com/office/powerpoint/2010/main" val="2872034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Regional Prediction</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Based on frequency of past eruptions and potential violence</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Only estimate </a:t>
            </a:r>
            <a:r>
              <a:rPr lang="en-US" sz="1200" i="1" dirty="0" smtClean="0">
                <a:effectLst/>
                <a:latin typeface="+mn-lt"/>
                <a:ea typeface="Calibri"/>
                <a:cs typeface="Times New Roman"/>
              </a:rPr>
              <a:t>possibilities</a:t>
            </a:r>
            <a:r>
              <a:rPr lang="en-US" sz="1200" dirty="0" smtClean="0">
                <a:effectLst/>
                <a:latin typeface="+mn-lt"/>
                <a:ea typeface="Calibri"/>
                <a:cs typeface="Times New Roman"/>
              </a:rPr>
              <a:t> and can’t determine exactly when one will erupt or the intensity</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62</a:t>
            </a:fld>
            <a:endParaRPr lang="en-US"/>
          </a:p>
        </p:txBody>
      </p:sp>
    </p:spTree>
    <p:extLst>
      <p:ext uri="{BB962C8B-B14F-4D97-AF65-F5344CB8AC3E}">
        <p14:creationId xmlns:p14="http://schemas.microsoft.com/office/powerpoint/2010/main" val="9720380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Short-Term Prediction</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Attempt to forecast the specific time and place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Based on instruments that monitor active volcanoes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Signals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Changes in the shape of the mountain and surrounding land</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Earthquakes swarms that indicate that magma is moving below the surface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Increased emissions of ash or gas</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Increasing temps of nearly hot springs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63</a:t>
            </a:fld>
            <a:endParaRPr lang="en-US"/>
          </a:p>
        </p:txBody>
      </p:sp>
    </p:spTree>
    <p:extLst>
      <p:ext uri="{BB962C8B-B14F-4D97-AF65-F5344CB8AC3E}">
        <p14:creationId xmlns:p14="http://schemas.microsoft.com/office/powerpoint/2010/main" val="621136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Magma Production in a Spreading Center</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Lithospheric plates separate and hot, plastic asthenosphere oozes upward </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As the asthenosphere rises, pressure drops and pressure-release melting forms basaltic magma</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Lower density magma rises to the surface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Most spreading centers in oceans – form the mid-ocean ridge system</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Erupting magma solidifies to form new oceanic crust, which then spreads outward</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Most oceanic crust is created this way</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8</a:t>
            </a:fld>
            <a:endParaRPr lang="en-US"/>
          </a:p>
        </p:txBody>
      </p:sp>
    </p:spTree>
    <p:extLst>
      <p:ext uri="{BB962C8B-B14F-4D97-AF65-F5344CB8AC3E}">
        <p14:creationId xmlns:p14="http://schemas.microsoft.com/office/powerpoint/2010/main" val="1074227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1978 - two USGS geologists noted that Mount St Helens had erupted more frequently and violently that any other volcano in the lower 48 and predicted it would erupt again before the end of the 20</a:t>
            </a:r>
            <a:r>
              <a:rPr lang="en-US" sz="1200" baseline="30000" dirty="0" smtClean="0">
                <a:effectLst/>
                <a:latin typeface="+mn-lt"/>
                <a:ea typeface="Calibri"/>
                <a:cs typeface="Times New Roman"/>
              </a:rPr>
              <a:t>th</a:t>
            </a:r>
            <a:r>
              <a:rPr lang="en-US" sz="1200" dirty="0" smtClean="0">
                <a:effectLst/>
                <a:latin typeface="+mn-lt"/>
                <a:ea typeface="Calibri"/>
                <a:cs typeface="Times New Roman"/>
              </a:rPr>
              <a:t> century</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March 1980 – two months before the big eruption, puffs of steam and volcanic ash rose from the crater and swarms of earthquakes occurred beneath the mountain</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Were able to evacuate the area surrounding the mountain before the large eruption occurred</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May 18, entire north face of mountain blew out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Magnitude 5.0 quake, with a resulting landslide that was ½ mile wide and a mile from top to bottom.</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Volcanic gas a steam shot out of opening in the north side and blew trees down 17 miles away</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Ash cloud spread for hundreds of miles</a:t>
            </a:r>
          </a:p>
          <a:p>
            <a:pPr marL="1600200" marR="0" lvl="3" indent="-228600">
              <a:lnSpc>
                <a:spcPct val="115000"/>
              </a:lnSpc>
              <a:spcBef>
                <a:spcPts val="0"/>
              </a:spcBef>
              <a:spcAft>
                <a:spcPts val="1000"/>
              </a:spcAft>
              <a:buFont typeface="Symbol"/>
              <a:buChar char=""/>
            </a:pPr>
            <a:r>
              <a:rPr lang="en-US" sz="1200" smtClean="0">
                <a:effectLst/>
                <a:latin typeface="+mn-lt"/>
                <a:ea typeface="Calibri"/>
                <a:cs typeface="Times New Roman"/>
              </a:rPr>
              <a:t>57 people died</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64</a:t>
            </a:fld>
            <a:endParaRPr lang="en-US"/>
          </a:p>
        </p:txBody>
      </p:sp>
    </p:spTree>
    <p:extLst>
      <p:ext uri="{BB962C8B-B14F-4D97-AF65-F5344CB8AC3E}">
        <p14:creationId xmlns:p14="http://schemas.microsoft.com/office/powerpoint/2010/main" val="3280654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1000"/>
              </a:spcAft>
              <a:buFont typeface="Courier New"/>
              <a:buChar char="o"/>
            </a:pPr>
            <a:r>
              <a:rPr lang="en-US" sz="1200" dirty="0" smtClean="0">
                <a:effectLst/>
                <a:latin typeface="+mn-lt"/>
                <a:ea typeface="Calibri"/>
                <a:cs typeface="Times New Roman"/>
              </a:rPr>
              <a:t>Eruptions can profoundly affect the atmosphere, climate and living organisms</a:t>
            </a:r>
            <a:endParaRPr lang="en-US"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A65004A1-9536-4268-BD3B-D58E884CAB66}" type="slidenum">
              <a:rPr lang="en-US" smtClean="0"/>
              <a:t>66</a:t>
            </a:fld>
            <a:endParaRPr lang="en-US"/>
          </a:p>
        </p:txBody>
      </p:sp>
    </p:spTree>
    <p:extLst>
      <p:ext uri="{BB962C8B-B14F-4D97-AF65-F5344CB8AC3E}">
        <p14:creationId xmlns:p14="http://schemas.microsoft.com/office/powerpoint/2010/main" val="878531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1991 eruption of Mount Pinatubo in the </a:t>
            </a:r>
            <a:r>
              <a:rPr lang="en-US" sz="1200" dirty="0" err="1" smtClean="0">
                <a:effectLst/>
                <a:latin typeface="+mn-lt"/>
                <a:ea typeface="Calibri"/>
                <a:cs typeface="Times New Roman"/>
              </a:rPr>
              <a:t>Phillippines</a:t>
            </a:r>
            <a:endParaRPr lang="en-US" sz="1200" dirty="0" smtClean="0">
              <a:effectLst/>
              <a:latin typeface="+mn-lt"/>
              <a:ea typeface="Calibri"/>
              <a:cs typeface="Times New Roman"/>
            </a:endParaRP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Produced greatest clouds of ash and sulfur seen in the latter half of the 20</a:t>
            </a:r>
            <a:r>
              <a:rPr lang="en-US" sz="1200" baseline="30000" dirty="0" smtClean="0">
                <a:effectLst/>
                <a:latin typeface="+mn-lt"/>
                <a:ea typeface="Calibri"/>
                <a:cs typeface="Times New Roman"/>
              </a:rPr>
              <a:t>th</a:t>
            </a:r>
            <a:r>
              <a:rPr lang="en-US" sz="1200" dirty="0" smtClean="0">
                <a:effectLst/>
                <a:latin typeface="+mn-lt"/>
                <a:ea typeface="Calibri"/>
                <a:cs typeface="Times New Roman"/>
              </a:rPr>
              <a:t> century</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Total solar radiation declined by 2 to 4% following the eruption</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1992 and 1993 – few tenths of a degree Celsius cooler then the temps of the previous decade</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1994 temps rose again after the ash and sulfur settled out</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Correlation between global cooling and volcanic eruptions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Substantiates models showing high-altitude dust reflects sunlight and cools the atmosphere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67</a:t>
            </a:fld>
            <a:endParaRPr lang="en-US"/>
          </a:p>
        </p:txBody>
      </p:sp>
    </p:spTree>
    <p:extLst>
      <p:ext uri="{BB962C8B-B14F-4D97-AF65-F5344CB8AC3E}">
        <p14:creationId xmlns:p14="http://schemas.microsoft.com/office/powerpoint/2010/main" val="1289350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Permian extinction and Siberian flood basalt</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Released massive amounts of ash and sulfur compounds into the upper atmosphere to cool enough to cause/contribute to the mass extinction</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68</a:t>
            </a:fld>
            <a:endParaRPr lang="en-US"/>
          </a:p>
        </p:txBody>
      </p:sp>
    </p:spTree>
    <p:extLst>
      <p:ext uri="{BB962C8B-B14F-4D97-AF65-F5344CB8AC3E}">
        <p14:creationId xmlns:p14="http://schemas.microsoft.com/office/powerpoint/2010/main" val="402174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Magma Production in a Mantle Plume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Rising column of hot, plastic rock that originates near the core-mantle boundary</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Rises because it’s hotter than the surrounding magma (so less dense, more buoyant)</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Pressure-release melting form magma just under the lithosphere</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9</a:t>
            </a:fld>
            <a:endParaRPr lang="en-US"/>
          </a:p>
        </p:txBody>
      </p:sp>
    </p:spTree>
    <p:extLst>
      <p:ext uri="{BB962C8B-B14F-4D97-AF65-F5344CB8AC3E}">
        <p14:creationId xmlns:p14="http://schemas.microsoft.com/office/powerpoint/2010/main" val="3220030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Usually occur within tectonic plates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Yellowstone – volcanoes and hot springs</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Hawaii – volcanic eruptions build submarine volcanoes and volcanic islands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10</a:t>
            </a:fld>
            <a:endParaRPr lang="en-US"/>
          </a:p>
        </p:txBody>
      </p:sp>
    </p:spTree>
    <p:extLst>
      <p:ext uri="{BB962C8B-B14F-4D97-AF65-F5344CB8AC3E}">
        <p14:creationId xmlns:p14="http://schemas.microsoft.com/office/powerpoint/2010/main" val="159555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Magma Production in a Subduction Zone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Addition of water, decreasing pressure, heat from friction all combine to create huge quantities of magma (magma forming from asthenosphere</a:t>
            </a:r>
            <a:r>
              <a:rPr lang="en-US" sz="1200" baseline="0" dirty="0" smtClean="0">
                <a:effectLst/>
                <a:latin typeface="+mn-lt"/>
                <a:ea typeface="Calibri"/>
                <a:cs typeface="Times New Roman"/>
              </a:rPr>
              <a:t> NOT </a:t>
            </a:r>
            <a:r>
              <a:rPr lang="en-US" sz="1200" baseline="0" dirty="0" err="1" smtClean="0">
                <a:effectLst/>
                <a:latin typeface="+mn-lt"/>
                <a:ea typeface="Calibri"/>
                <a:cs typeface="Times New Roman"/>
              </a:rPr>
              <a:t>subducting</a:t>
            </a:r>
            <a:r>
              <a:rPr lang="en-US" sz="1200" baseline="0" dirty="0" smtClean="0">
                <a:effectLst/>
                <a:latin typeface="+mn-lt"/>
                <a:ea typeface="Calibri"/>
                <a:cs typeface="Times New Roman"/>
              </a:rPr>
              <a:t> plate)</a:t>
            </a:r>
            <a:endParaRPr lang="en-US" sz="1200" dirty="0" smtClean="0">
              <a:effectLst/>
              <a:latin typeface="+mn-lt"/>
              <a:ea typeface="Calibri"/>
              <a:cs typeface="Times New Roman"/>
            </a:endParaRPr>
          </a:p>
          <a:p>
            <a:pPr marL="2057400" marR="0" lvl="4" indent="-228600">
              <a:lnSpc>
                <a:spcPct val="115000"/>
              </a:lnSpc>
              <a:spcBef>
                <a:spcPts val="0"/>
              </a:spcBef>
              <a:spcAft>
                <a:spcPts val="0"/>
              </a:spcAft>
              <a:buFont typeface="Courier New"/>
              <a:buChar char="o"/>
            </a:pPr>
            <a:r>
              <a:rPr lang="en-US" sz="1200" dirty="0" err="1" smtClean="0">
                <a:effectLst/>
                <a:latin typeface="+mn-lt"/>
                <a:ea typeface="Calibri"/>
                <a:cs typeface="Times New Roman"/>
              </a:rPr>
              <a:t>Subducting</a:t>
            </a:r>
            <a:r>
              <a:rPr lang="en-US" sz="1200" dirty="0" smtClean="0">
                <a:effectLst/>
                <a:latin typeface="+mn-lt"/>
                <a:ea typeface="Calibri"/>
                <a:cs typeface="Times New Roman"/>
              </a:rPr>
              <a:t> plate covered by water-saturated oceanic crust – rising temp vaporizes the water that ascends into the hot asthenosphere above the sinking plate</a:t>
            </a:r>
          </a:p>
          <a:p>
            <a:pPr marL="2057400" marR="0" lvl="4" indent="-228600">
              <a:lnSpc>
                <a:spcPct val="115000"/>
              </a:lnSpc>
              <a:spcBef>
                <a:spcPts val="0"/>
              </a:spcBef>
              <a:spcAft>
                <a:spcPts val="0"/>
              </a:spcAft>
              <a:buFont typeface="Courier New"/>
              <a:buChar char="o"/>
            </a:pPr>
            <a:r>
              <a:rPr lang="en-US" sz="1200" dirty="0" err="1" smtClean="0">
                <a:effectLst/>
                <a:latin typeface="+mn-lt"/>
                <a:ea typeface="Calibri"/>
                <a:cs typeface="Times New Roman"/>
              </a:rPr>
              <a:t>Subducting</a:t>
            </a:r>
            <a:r>
              <a:rPr lang="en-US" sz="1200" dirty="0" smtClean="0">
                <a:effectLst/>
                <a:latin typeface="+mn-lt"/>
                <a:ea typeface="Calibri"/>
                <a:cs typeface="Times New Roman"/>
              </a:rPr>
              <a:t> plate causes small amounts of convection as it drags asthenosphere down from friction</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Pressure decreases as the hot rock rises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Friction generates heat as one plate scrapes against the other</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Volcanoes and plutonic rocks are common features in subduction zones</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12</a:t>
            </a:fld>
            <a:endParaRPr lang="en-US"/>
          </a:p>
        </p:txBody>
      </p:sp>
    </p:spTree>
    <p:extLst>
      <p:ext uri="{BB962C8B-B14F-4D97-AF65-F5344CB8AC3E}">
        <p14:creationId xmlns:p14="http://schemas.microsoft.com/office/powerpoint/2010/main" val="1714304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Ring of Fire</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~75% of Earth’s active volcanoes (exclusive of MOR volcanoes) lie in the Ring of Fire</a:t>
            </a:r>
          </a:p>
          <a:p>
            <a:endParaRPr lang="en-US" dirty="0"/>
          </a:p>
        </p:txBody>
      </p:sp>
      <p:sp>
        <p:nvSpPr>
          <p:cNvPr id="4" name="Slide Number Placeholder 3"/>
          <p:cNvSpPr>
            <a:spLocks noGrp="1"/>
          </p:cNvSpPr>
          <p:nvPr>
            <p:ph type="sldNum" sz="quarter" idx="10"/>
          </p:nvPr>
        </p:nvSpPr>
        <p:spPr/>
        <p:txBody>
          <a:bodyPr/>
          <a:lstStyle/>
          <a:p>
            <a:fld id="{A65004A1-9536-4268-BD3B-D58E884CAB66}" type="slidenum">
              <a:rPr lang="en-US" smtClean="0"/>
              <a:t>13</a:t>
            </a:fld>
            <a:endParaRPr lang="en-US"/>
          </a:p>
        </p:txBody>
      </p:sp>
    </p:spTree>
    <p:extLst>
      <p:ext uri="{BB962C8B-B14F-4D97-AF65-F5344CB8AC3E}">
        <p14:creationId xmlns:p14="http://schemas.microsoft.com/office/powerpoint/2010/main" val="3650102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FD4A08C-A287-4B9C-A3FD-A05F0BF8C5DD}" type="datetimeFigureOut">
              <a:rPr lang="en-US" smtClean="0"/>
              <a:t>11/16/2015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4D1C165-290C-4B28-B44D-676162E1E3A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D4A08C-A287-4B9C-A3FD-A05F0BF8C5DD}" type="datetimeFigureOut">
              <a:rPr lang="en-US" smtClean="0"/>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1C165-290C-4B28-B44D-676162E1E3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FD4A08C-A287-4B9C-A3FD-A05F0BF8C5DD}" type="datetimeFigureOut">
              <a:rPr lang="en-US" smtClean="0"/>
              <a:t>11/16/2015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A4D1C165-290C-4B28-B44D-676162E1E3A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FD4A08C-A287-4B9C-A3FD-A05F0BF8C5DD}" type="datetimeFigureOut">
              <a:rPr lang="en-US" smtClean="0"/>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4D1C165-290C-4B28-B44D-676162E1E3AF}"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DFD4A08C-A287-4B9C-A3FD-A05F0BF8C5DD}" type="datetimeFigureOut">
              <a:rPr lang="en-US" smtClean="0"/>
              <a:t>11/16/2015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4D1C165-290C-4B28-B44D-676162E1E3AF}"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DFD4A08C-A287-4B9C-A3FD-A05F0BF8C5DD}" type="datetimeFigureOut">
              <a:rPr lang="en-US" smtClean="0"/>
              <a:t>11/16/2015</a:t>
            </a:fld>
            <a:endParaRPr lang="en-US"/>
          </a:p>
        </p:txBody>
      </p:sp>
      <p:sp>
        <p:nvSpPr>
          <p:cNvPr id="10" name="Slide Number Placeholder 9"/>
          <p:cNvSpPr>
            <a:spLocks noGrp="1"/>
          </p:cNvSpPr>
          <p:nvPr>
            <p:ph type="sldNum" sz="quarter" idx="16"/>
          </p:nvPr>
        </p:nvSpPr>
        <p:spPr/>
        <p:txBody>
          <a:bodyPr rtlCol="0"/>
          <a:lstStyle/>
          <a:p>
            <a:fld id="{A4D1C165-290C-4B28-B44D-676162E1E3AF}"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DFD4A08C-A287-4B9C-A3FD-A05F0BF8C5DD}" type="datetimeFigureOut">
              <a:rPr lang="en-US" smtClean="0"/>
              <a:t>11/16/2015</a:t>
            </a:fld>
            <a:endParaRPr lang="en-US"/>
          </a:p>
        </p:txBody>
      </p:sp>
      <p:sp>
        <p:nvSpPr>
          <p:cNvPr id="12" name="Slide Number Placeholder 11"/>
          <p:cNvSpPr>
            <a:spLocks noGrp="1"/>
          </p:cNvSpPr>
          <p:nvPr>
            <p:ph type="sldNum" sz="quarter" idx="16"/>
          </p:nvPr>
        </p:nvSpPr>
        <p:spPr/>
        <p:txBody>
          <a:bodyPr rtlCol="0"/>
          <a:lstStyle/>
          <a:p>
            <a:fld id="{A4D1C165-290C-4B28-B44D-676162E1E3AF}"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D4A08C-A287-4B9C-A3FD-A05F0BF8C5DD}" type="datetimeFigureOut">
              <a:rPr lang="en-US" smtClean="0"/>
              <a:t>11/16/2015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4D1C165-290C-4B28-B44D-676162E1E3A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4A08C-A287-4B9C-A3FD-A05F0BF8C5DD}" type="datetimeFigureOut">
              <a:rPr lang="en-US" smtClean="0"/>
              <a:t>11/16/2015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4D1C165-290C-4B28-B44D-676162E1E3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FD4A08C-A287-4B9C-A3FD-A05F0BF8C5DD}" type="datetimeFigureOut">
              <a:rPr lang="en-US" smtClean="0"/>
              <a:t>11/16/2015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4D1C165-290C-4B28-B44D-676162E1E3AF}"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DFD4A08C-A287-4B9C-A3FD-A05F0BF8C5DD}" type="datetimeFigureOut">
              <a:rPr lang="en-US" smtClean="0"/>
              <a:t>11/16/2015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A4D1C165-290C-4B28-B44D-676162E1E3AF}"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DFD4A08C-A287-4B9C-A3FD-A05F0BF8C5DD}" type="datetimeFigureOut">
              <a:rPr lang="en-US" smtClean="0"/>
              <a:t>11/16/2015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4D1C165-290C-4B28-B44D-676162E1E3A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hyperlink" Target="https://www.google.com/url?sa=i&amp;rct=j&amp;q=&amp;esrc=s&amp;source=images&amp;cd=&amp;cad=rja&amp;docid=ks3IIX9gKDQMuM&amp;tbnid=yS-surjw87cv0M:&amp;ved=0CAQQjB0&amp;url=http://www.cotf.edu/ete/modules/volcanoes/vyelcolmap.html&amp;ei=hX46UvjNDIuC9QSh3ICwCA&amp;psig=AFQjCNEpKeoBLts51twWng30h6eBB2e9YQ&amp;ust=137965158858931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paceart1.ning.com/photo/early-earth-1?context=use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blogs.agu.org/mountainbeltwa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onebigphoto.com/dancing-with-the-lava/"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hyperlink" Target="http://blogs.agu.org/members/callan-bentley/" TargetMode="External"/><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7.jpg"/></Relationships>
</file>

<file path=ppt/slides/_rels/slide5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79.jpg"/></Relationships>
</file>

<file path=ppt/slides/_rels/slide5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81.jp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83.jp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jpeg"/><Relationship Id="rId3" Type="http://schemas.microsoft.com/office/2007/relationships/media" Target="../media/media3.mp4"/><Relationship Id="rId7" Type="http://schemas.openxmlformats.org/officeDocument/2006/relationships/image" Target="../media/image86.png"/><Relationship Id="rId12" Type="http://schemas.openxmlformats.org/officeDocument/2006/relationships/image" Target="../media/image8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47.xml"/><Relationship Id="rId11" Type="http://schemas.openxmlformats.org/officeDocument/2006/relationships/image" Target="../media/image88.jpeg"/><Relationship Id="rId5" Type="http://schemas.openxmlformats.org/officeDocument/2006/relationships/slideLayout" Target="../slideLayouts/slideLayout4.xml"/><Relationship Id="rId10" Type="http://schemas.openxmlformats.org/officeDocument/2006/relationships/hyperlink" Target="https://www.youtube.com/watch?v=kznwnpNTB6k" TargetMode="External"/><Relationship Id="rId4" Type="http://schemas.openxmlformats.org/officeDocument/2006/relationships/video" Target="../media/media3.mp4"/><Relationship Id="rId9" Type="http://schemas.openxmlformats.org/officeDocument/2006/relationships/hyperlink" Target="https://www.youtube.com/watch?v=TKizblQed7E" TargetMode="Externa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hyperlink" Target="https://www.youtube.com/watch?v=Cvjwt9nnwXY" TargetMode="Externa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5.png"/><Relationship Id="rId5" Type="http://schemas.openxmlformats.org/officeDocument/2006/relationships/image" Target="../media/image94.jpg"/><Relationship Id="rId4" Type="http://schemas.openxmlformats.org/officeDocument/2006/relationships/notesSlide" Target="../notesSlides/notesSlide50.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01.gif"/></Relationships>
</file>

<file path=ppt/slides/_rels/slide68.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normAutofit/>
          </a:bodyPr>
          <a:lstStyle/>
          <a:p>
            <a:r>
              <a:rPr lang="en-US" dirty="0" smtClean="0"/>
              <a:t>Volcanoes and Plutons</a:t>
            </a:r>
            <a:endParaRPr lang="en-US" dirty="0"/>
          </a:p>
        </p:txBody>
      </p:sp>
      <p:sp>
        <p:nvSpPr>
          <p:cNvPr id="13" name="Subtitle 12"/>
          <p:cNvSpPr>
            <a:spLocks noGrp="1"/>
          </p:cNvSpPr>
          <p:nvPr>
            <p:ph type="subTitle" idx="1"/>
          </p:nvPr>
        </p:nvSpPr>
        <p:spPr/>
        <p:txBody>
          <a:bodyPr/>
          <a:lstStyle/>
          <a:p>
            <a:r>
              <a:rPr lang="en-US" dirty="0" smtClean="0"/>
              <a:t>Chapter 8</a:t>
            </a:r>
            <a:endParaRPr lang="en-US" dirty="0"/>
          </a:p>
        </p:txBody>
      </p:sp>
      <p:pic>
        <p:nvPicPr>
          <p:cNvPr id="1026" name="Picture 2" descr="C:\Users\Neveya\Pictures\Sha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650" y="152400"/>
            <a:ext cx="3935950" cy="417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03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Spot Locations</a:t>
            </a:r>
            <a:endParaRPr lang="en-US"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393434" y="1600200"/>
            <a:ext cx="6592082" cy="4495800"/>
          </a:xfrm>
        </p:spPr>
      </p:pic>
      <p:sp>
        <p:nvSpPr>
          <p:cNvPr id="3" name="TextBox 2"/>
          <p:cNvSpPr txBox="1"/>
          <p:nvPr/>
        </p:nvSpPr>
        <p:spPr>
          <a:xfrm>
            <a:off x="6477000" y="6172200"/>
            <a:ext cx="732893" cy="369332"/>
          </a:xfrm>
          <a:prstGeom prst="rect">
            <a:avLst/>
          </a:prstGeom>
          <a:noFill/>
        </p:spPr>
        <p:txBody>
          <a:bodyPr wrap="none" rtlCol="0">
            <a:spAutoFit/>
          </a:bodyPr>
          <a:lstStyle/>
          <a:p>
            <a:r>
              <a:rPr lang="en-US" dirty="0" smtClean="0"/>
              <a:t>USGS</a:t>
            </a:r>
            <a:endParaRPr lang="en-US" dirty="0"/>
          </a:p>
        </p:txBody>
      </p:sp>
    </p:spTree>
    <p:extLst>
      <p:ext uri="{BB962C8B-B14F-4D97-AF65-F5344CB8AC3E}">
        <p14:creationId xmlns:p14="http://schemas.microsoft.com/office/powerpoint/2010/main" val="1974623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200" y="2286000"/>
            <a:ext cx="3886200" cy="2063857"/>
          </a:xfrm>
        </p:spPr>
      </p:pic>
      <p:sp>
        <p:nvSpPr>
          <p:cNvPr id="4" name="Title 3"/>
          <p:cNvSpPr>
            <a:spLocks noGrp="1"/>
          </p:cNvSpPr>
          <p:nvPr>
            <p:ph type="title"/>
          </p:nvPr>
        </p:nvSpPr>
        <p:spPr/>
        <p:txBody>
          <a:bodyPr>
            <a:normAutofit/>
          </a:bodyPr>
          <a:lstStyle/>
          <a:p>
            <a:r>
              <a:rPr lang="en-US" dirty="0" smtClean="0"/>
              <a:t>Hot Spots: Oceans vs. Continents</a:t>
            </a:r>
            <a:endParaRPr lang="en-US" dirty="0"/>
          </a:p>
        </p:txBody>
      </p:sp>
      <p:pic>
        <p:nvPicPr>
          <p:cNvPr id="2" name="Content Placeholder 1"/>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845050" y="2330323"/>
            <a:ext cx="3886200" cy="3089529"/>
          </a:xfrm>
        </p:spPr>
      </p:pic>
      <p:sp>
        <p:nvSpPr>
          <p:cNvPr id="5" name="Text Placeholder 4"/>
          <p:cNvSpPr>
            <a:spLocks noGrp="1"/>
          </p:cNvSpPr>
          <p:nvPr>
            <p:ph type="body" idx="4294967295"/>
          </p:nvPr>
        </p:nvSpPr>
        <p:spPr>
          <a:xfrm>
            <a:off x="381000" y="1535113"/>
            <a:ext cx="3657600" cy="639762"/>
          </a:xfrm>
        </p:spPr>
        <p:txBody>
          <a:bodyPr/>
          <a:lstStyle/>
          <a:p>
            <a:r>
              <a:rPr lang="en-US" dirty="0" smtClean="0"/>
              <a:t>Hawaiian Hot Spot</a:t>
            </a:r>
            <a:endParaRPr lang="en-US" dirty="0"/>
          </a:p>
        </p:txBody>
      </p:sp>
      <p:sp>
        <p:nvSpPr>
          <p:cNvPr id="6" name="Text Placeholder 5"/>
          <p:cNvSpPr>
            <a:spLocks noGrp="1"/>
          </p:cNvSpPr>
          <p:nvPr>
            <p:ph type="body" sz="quarter" idx="4294967295"/>
          </p:nvPr>
        </p:nvSpPr>
        <p:spPr>
          <a:xfrm>
            <a:off x="4718304" y="1570038"/>
            <a:ext cx="4425696" cy="639762"/>
          </a:xfrm>
        </p:spPr>
        <p:txBody>
          <a:bodyPr>
            <a:normAutofit fontScale="92500"/>
          </a:bodyPr>
          <a:lstStyle/>
          <a:p>
            <a:r>
              <a:rPr lang="en-US" dirty="0" smtClean="0"/>
              <a:t>Yellowstone Caldera Chain</a:t>
            </a:r>
            <a:endParaRPr lang="en-US" dirty="0"/>
          </a:p>
        </p:txBody>
      </p:sp>
      <p:sp>
        <p:nvSpPr>
          <p:cNvPr id="9" name="TextBox 8"/>
          <p:cNvSpPr txBox="1"/>
          <p:nvPr/>
        </p:nvSpPr>
        <p:spPr>
          <a:xfrm>
            <a:off x="3124200" y="4964668"/>
            <a:ext cx="1413144" cy="369332"/>
          </a:xfrm>
          <a:prstGeom prst="rect">
            <a:avLst/>
          </a:prstGeom>
          <a:noFill/>
        </p:spPr>
        <p:txBody>
          <a:bodyPr wrap="none" rtlCol="0">
            <a:spAutoFit/>
          </a:bodyPr>
          <a:lstStyle/>
          <a:p>
            <a:r>
              <a:rPr lang="en-US" dirty="0">
                <a:solidFill>
                  <a:srgbClr val="FFFFFF"/>
                </a:solidFill>
              </a:rPr>
              <a:t>Geology.com</a:t>
            </a:r>
          </a:p>
        </p:txBody>
      </p:sp>
      <p:sp>
        <p:nvSpPr>
          <p:cNvPr id="10" name="TextBox 9"/>
          <p:cNvSpPr txBox="1"/>
          <p:nvPr/>
        </p:nvSpPr>
        <p:spPr>
          <a:xfrm>
            <a:off x="7239000" y="5345668"/>
            <a:ext cx="1411925" cy="369332"/>
          </a:xfrm>
          <a:prstGeom prst="rect">
            <a:avLst/>
          </a:prstGeom>
          <a:noFill/>
        </p:spPr>
        <p:txBody>
          <a:bodyPr wrap="none" rtlCol="0">
            <a:spAutoFit/>
          </a:bodyPr>
          <a:lstStyle/>
          <a:p>
            <a:r>
              <a:rPr lang="en-US" dirty="0">
                <a:hlinkClick r:id="rId4"/>
              </a:rPr>
              <a:t>www.cotf.edu</a:t>
            </a:r>
            <a:endParaRPr lang="en-US" dirty="0"/>
          </a:p>
        </p:txBody>
      </p:sp>
      <p:sp>
        <p:nvSpPr>
          <p:cNvPr id="7" name="TextBox 6"/>
          <p:cNvSpPr txBox="1"/>
          <p:nvPr/>
        </p:nvSpPr>
        <p:spPr>
          <a:xfrm>
            <a:off x="2971800" y="4267200"/>
            <a:ext cx="1392497" cy="369332"/>
          </a:xfrm>
          <a:prstGeom prst="rect">
            <a:avLst/>
          </a:prstGeom>
          <a:noFill/>
        </p:spPr>
        <p:txBody>
          <a:bodyPr wrap="none" rtlCol="0">
            <a:spAutoFit/>
          </a:bodyPr>
          <a:lstStyle/>
          <a:p>
            <a:r>
              <a:rPr lang="en-US" dirty="0" smtClean="0"/>
              <a:t>Geology.com</a:t>
            </a:r>
            <a:endParaRPr lang="en-US" dirty="0"/>
          </a:p>
        </p:txBody>
      </p:sp>
    </p:spTree>
    <p:extLst>
      <p:ext uri="{BB962C8B-B14F-4D97-AF65-F5344CB8AC3E}">
        <p14:creationId xmlns:p14="http://schemas.microsoft.com/office/powerpoint/2010/main" val="4293094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2733484" y="2362200"/>
            <a:ext cx="6258764" cy="4209019"/>
          </a:xfrm>
        </p:spPr>
      </p:pic>
      <p:sp>
        <p:nvSpPr>
          <p:cNvPr id="2" name="Title 1"/>
          <p:cNvSpPr>
            <a:spLocks noGrp="1"/>
          </p:cNvSpPr>
          <p:nvPr>
            <p:ph type="title"/>
          </p:nvPr>
        </p:nvSpPr>
        <p:spPr/>
        <p:txBody>
          <a:bodyPr>
            <a:normAutofit fontScale="90000"/>
          </a:bodyPr>
          <a:lstStyle/>
          <a:p>
            <a:r>
              <a:rPr lang="en-US" dirty="0" smtClean="0"/>
              <a:t>Magma Production </a:t>
            </a:r>
            <a:br>
              <a:rPr lang="en-US" dirty="0" smtClean="0"/>
            </a:br>
            <a:r>
              <a:rPr lang="en-US" dirty="0" smtClean="0"/>
              <a:t>in a Subduction Zone</a:t>
            </a:r>
            <a:endParaRPr lang="en-US" dirty="0"/>
          </a:p>
        </p:txBody>
      </p:sp>
      <p:sp>
        <p:nvSpPr>
          <p:cNvPr id="3" name="Content Placeholder 2"/>
          <p:cNvSpPr>
            <a:spLocks noGrp="1"/>
          </p:cNvSpPr>
          <p:nvPr>
            <p:ph sz="quarter" idx="1"/>
          </p:nvPr>
        </p:nvSpPr>
        <p:spPr/>
        <p:txBody>
          <a:bodyPr/>
          <a:lstStyle/>
          <a:p>
            <a:r>
              <a:rPr lang="en-US" dirty="0" smtClean="0"/>
              <a:t>Addition of water</a:t>
            </a:r>
          </a:p>
          <a:p>
            <a:r>
              <a:rPr lang="en-US" dirty="0" smtClean="0"/>
              <a:t>Decreasing pressure</a:t>
            </a:r>
          </a:p>
          <a:p>
            <a:r>
              <a:rPr lang="en-US" dirty="0" smtClean="0"/>
              <a:t>Heat from friction</a:t>
            </a:r>
            <a:endParaRPr lang="en-US" dirty="0"/>
          </a:p>
        </p:txBody>
      </p:sp>
    </p:spTree>
    <p:extLst>
      <p:ext uri="{BB962C8B-B14F-4D97-AF65-F5344CB8AC3E}">
        <p14:creationId xmlns:p14="http://schemas.microsoft.com/office/powerpoint/2010/main" val="2860266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Ring of Fire</a:t>
            </a:r>
            <a:endParaRPr lang="en-US" dirty="0"/>
          </a:p>
        </p:txBody>
      </p:sp>
      <p:pic>
        <p:nvPicPr>
          <p:cNvPr id="7" name="Content Placeholder 6"/>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070100" y="1833562"/>
            <a:ext cx="5238750" cy="4029075"/>
          </a:xfrm>
        </p:spPr>
      </p:pic>
    </p:spTree>
    <p:extLst>
      <p:ext uri="{BB962C8B-B14F-4D97-AF65-F5344CB8AC3E}">
        <p14:creationId xmlns:p14="http://schemas.microsoft.com/office/powerpoint/2010/main" val="22038784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8.2</a:t>
            </a:r>
            <a:endParaRPr lang="en-US" dirty="0"/>
          </a:p>
        </p:txBody>
      </p:sp>
      <p:sp>
        <p:nvSpPr>
          <p:cNvPr id="4" name="Title 3"/>
          <p:cNvSpPr>
            <a:spLocks noGrp="1"/>
          </p:cNvSpPr>
          <p:nvPr>
            <p:ph type="title"/>
          </p:nvPr>
        </p:nvSpPr>
        <p:spPr/>
        <p:txBody>
          <a:bodyPr/>
          <a:lstStyle/>
          <a:p>
            <a:r>
              <a:rPr lang="en-US" dirty="0" smtClean="0"/>
              <a:t>Basalt and Granite</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10" y="3466741"/>
            <a:ext cx="3973090" cy="2975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5484" y="3451915"/>
            <a:ext cx="4007516" cy="300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 y="6400800"/>
            <a:ext cx="744114" cy="369332"/>
          </a:xfrm>
          <a:prstGeom prst="rect">
            <a:avLst/>
          </a:prstGeom>
          <a:noFill/>
        </p:spPr>
        <p:txBody>
          <a:bodyPr wrap="none" rtlCol="0">
            <a:spAutoFit/>
          </a:bodyPr>
          <a:lstStyle/>
          <a:p>
            <a:r>
              <a:rPr lang="en-US" dirty="0" smtClean="0"/>
              <a:t>Basalt</a:t>
            </a:r>
            <a:endParaRPr lang="en-US" dirty="0"/>
          </a:p>
        </p:txBody>
      </p:sp>
      <p:sp>
        <p:nvSpPr>
          <p:cNvPr id="9" name="TextBox 8"/>
          <p:cNvSpPr txBox="1"/>
          <p:nvPr/>
        </p:nvSpPr>
        <p:spPr>
          <a:xfrm>
            <a:off x="7868844" y="6412468"/>
            <a:ext cx="894156" cy="369332"/>
          </a:xfrm>
          <a:prstGeom prst="rect">
            <a:avLst/>
          </a:prstGeom>
          <a:noFill/>
        </p:spPr>
        <p:txBody>
          <a:bodyPr wrap="none" rtlCol="0">
            <a:spAutoFit/>
          </a:bodyPr>
          <a:lstStyle/>
          <a:p>
            <a:r>
              <a:rPr lang="en-US" dirty="0" smtClean="0"/>
              <a:t>Granite</a:t>
            </a:r>
            <a:endParaRPr lang="en-US" dirty="0"/>
          </a:p>
        </p:txBody>
      </p:sp>
    </p:spTree>
    <p:extLst>
      <p:ext uri="{BB962C8B-B14F-4D97-AF65-F5344CB8AC3E}">
        <p14:creationId xmlns:p14="http://schemas.microsoft.com/office/powerpoint/2010/main" val="3418549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Melting the Mantle </a:t>
            </a:r>
            <a:br>
              <a:rPr lang="en-US" dirty="0" smtClean="0"/>
            </a:br>
            <a:r>
              <a:rPr lang="en-US" dirty="0" smtClean="0"/>
              <a:t>to form Oceanic Crust</a:t>
            </a:r>
            <a:endParaRPr lang="en-US" dirty="0"/>
          </a:p>
        </p:txBody>
      </p:sp>
      <p:sp>
        <p:nvSpPr>
          <p:cNvPr id="5" name="Content Placeholder 4"/>
          <p:cNvSpPr>
            <a:spLocks noGrp="1"/>
          </p:cNvSpPr>
          <p:nvPr>
            <p:ph sz="quarter" idx="1"/>
          </p:nvPr>
        </p:nvSpPr>
        <p:spPr/>
        <p:txBody>
          <a:bodyPr/>
          <a:lstStyle/>
          <a:p>
            <a:r>
              <a:rPr lang="en-US" dirty="0" err="1" smtClean="0"/>
              <a:t>Peridotite</a:t>
            </a:r>
            <a:r>
              <a:rPr lang="en-US" dirty="0" smtClean="0"/>
              <a:t> in the asthenosphere melts to form basaltic magma</a:t>
            </a:r>
            <a:endParaRPr lang="en-US"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785" y="3202120"/>
            <a:ext cx="3249615" cy="280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68850" y="6007234"/>
            <a:ext cx="1669157" cy="646331"/>
          </a:xfrm>
          <a:prstGeom prst="rect">
            <a:avLst/>
          </a:prstGeom>
          <a:noFill/>
        </p:spPr>
        <p:txBody>
          <a:bodyPr wrap="none" rtlCol="0">
            <a:spAutoFit/>
          </a:bodyPr>
          <a:lstStyle/>
          <a:p>
            <a:r>
              <a:rPr lang="en-US" dirty="0" err="1" smtClean="0"/>
              <a:t>Peridotite</a:t>
            </a:r>
            <a:endParaRPr lang="en-US" dirty="0" smtClean="0"/>
          </a:p>
          <a:p>
            <a:pPr algn="r"/>
            <a:r>
              <a:rPr lang="en-US" dirty="0" smtClean="0"/>
              <a:t>40% silica</a:t>
            </a:r>
            <a:endParaRPr lang="en-US"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100" y="3251958"/>
            <a:ext cx="3611900" cy="270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245585" y="5949421"/>
            <a:ext cx="1517415" cy="646331"/>
          </a:xfrm>
          <a:prstGeom prst="rect">
            <a:avLst/>
          </a:prstGeom>
          <a:noFill/>
        </p:spPr>
        <p:txBody>
          <a:bodyPr wrap="none" rtlCol="0">
            <a:spAutoFit/>
          </a:bodyPr>
          <a:lstStyle/>
          <a:p>
            <a:pPr algn="r"/>
            <a:r>
              <a:rPr lang="en-US" dirty="0" smtClean="0"/>
              <a:t>Basalt</a:t>
            </a:r>
          </a:p>
          <a:p>
            <a:r>
              <a:rPr lang="en-US" dirty="0" smtClean="0"/>
              <a:t>50% silica</a:t>
            </a:r>
            <a:endParaRPr lang="en-US" dirty="0"/>
          </a:p>
        </p:txBody>
      </p:sp>
      <p:cxnSp>
        <p:nvCxnSpPr>
          <p:cNvPr id="11" name="Straight Arrow Connector 10"/>
          <p:cNvCxnSpPr/>
          <p:nvPr/>
        </p:nvCxnSpPr>
        <p:spPr>
          <a:xfrm>
            <a:off x="3810000" y="4604677"/>
            <a:ext cx="11125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581400" y="3670481"/>
            <a:ext cx="1635384" cy="923330"/>
          </a:xfrm>
          <a:prstGeom prst="rect">
            <a:avLst/>
          </a:prstGeom>
          <a:noFill/>
        </p:spPr>
        <p:txBody>
          <a:bodyPr wrap="none" rtlCol="0">
            <a:spAutoFit/>
          </a:bodyPr>
          <a:lstStyle/>
          <a:p>
            <a:pPr algn="ctr"/>
            <a:r>
              <a:rPr lang="en-US" dirty="0" smtClean="0"/>
              <a:t>Partial Melting</a:t>
            </a:r>
          </a:p>
          <a:p>
            <a:pPr algn="ctr"/>
            <a:r>
              <a:rPr lang="en-US" dirty="0" smtClean="0"/>
              <a:t>and</a:t>
            </a:r>
          </a:p>
          <a:p>
            <a:pPr algn="ctr"/>
            <a:r>
              <a:rPr lang="en-US" dirty="0" smtClean="0"/>
              <a:t>recrystallization</a:t>
            </a:r>
            <a:endParaRPr lang="en-US" dirty="0"/>
          </a:p>
        </p:txBody>
      </p:sp>
    </p:spTree>
    <p:extLst>
      <p:ext uri="{BB962C8B-B14F-4D97-AF65-F5344CB8AC3E}">
        <p14:creationId xmlns:p14="http://schemas.microsoft.com/office/powerpoint/2010/main" val="1618218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Granite and Granitic Magma</a:t>
            </a:r>
            <a:endParaRPr lang="en-US" dirty="0"/>
          </a:p>
        </p:txBody>
      </p:sp>
      <p:sp>
        <p:nvSpPr>
          <p:cNvPr id="3" name="Content Placeholder 2"/>
          <p:cNvSpPr>
            <a:spLocks noGrp="1"/>
          </p:cNvSpPr>
          <p:nvPr>
            <p:ph sz="quarter" idx="1"/>
          </p:nvPr>
        </p:nvSpPr>
        <p:spPr/>
        <p:txBody>
          <a:bodyPr/>
          <a:lstStyle/>
          <a:p>
            <a:r>
              <a:rPr lang="en-US" dirty="0" smtClean="0"/>
              <a:t>Contains more silica than basalt so melts at lower temp</a:t>
            </a:r>
          </a:p>
          <a:p>
            <a:pPr lvl="1"/>
            <a:r>
              <a:rPr lang="en-US" dirty="0" smtClean="0"/>
              <a:t>700 – 900</a:t>
            </a:r>
            <a:r>
              <a:rPr lang="en-US" baseline="30000" dirty="0" smtClean="0"/>
              <a:t>o</a:t>
            </a:r>
            <a:r>
              <a:rPr lang="en-US" dirty="0" smtClean="0"/>
              <a:t> C</a:t>
            </a:r>
          </a:p>
          <a:p>
            <a:r>
              <a:rPr lang="en-US" dirty="0" smtClean="0"/>
              <a:t>Basaltic magma is hot enough to melt granitic continental crust</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141" y="4038600"/>
            <a:ext cx="5827120" cy="2262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0" y="6260068"/>
            <a:ext cx="2028119" cy="369332"/>
          </a:xfrm>
          <a:prstGeom prst="rect">
            <a:avLst/>
          </a:prstGeom>
          <a:noFill/>
        </p:spPr>
        <p:txBody>
          <a:bodyPr wrap="none" rtlCol="0">
            <a:spAutoFit/>
          </a:bodyPr>
          <a:lstStyle/>
          <a:p>
            <a:r>
              <a:rPr lang="en-US" dirty="0" smtClean="0"/>
              <a:t>Stone Mountain, GA</a:t>
            </a:r>
            <a:endParaRPr lang="en-US" dirty="0"/>
          </a:p>
        </p:txBody>
      </p:sp>
    </p:spTree>
    <p:extLst>
      <p:ext uri="{BB962C8B-B14F-4D97-AF65-F5344CB8AC3E}">
        <p14:creationId xmlns:p14="http://schemas.microsoft.com/office/powerpoint/2010/main" val="3528020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Andesite and Intermediate Magmas</a:t>
            </a:r>
            <a:endParaRPr lang="en-US" dirty="0"/>
          </a:p>
        </p:txBody>
      </p:sp>
      <p:sp>
        <p:nvSpPr>
          <p:cNvPr id="5" name="Text Placeholder 4"/>
          <p:cNvSpPr>
            <a:spLocks noGrp="1"/>
          </p:cNvSpPr>
          <p:nvPr>
            <p:ph type="body" idx="2"/>
          </p:nvPr>
        </p:nvSpPr>
        <p:spPr>
          <a:xfrm>
            <a:off x="529590" y="1752600"/>
            <a:ext cx="1760220" cy="4343400"/>
          </a:xfrm>
        </p:spPr>
        <p:txBody>
          <a:bodyPr/>
          <a:lstStyle/>
          <a:p>
            <a:r>
              <a:rPr lang="en-US" dirty="0" smtClean="0"/>
              <a:t>The andesitic Lascar volcano in Chile is one the most active </a:t>
            </a:r>
            <a:r>
              <a:rPr lang="en-US" dirty="0" err="1" smtClean="0"/>
              <a:t>stratovolcanos</a:t>
            </a:r>
            <a:r>
              <a:rPr lang="en-US" dirty="0" smtClean="0"/>
              <a:t> in the central Andes. </a:t>
            </a:r>
            <a:endParaRPr lang="en-US" dirty="0"/>
          </a:p>
          <a:p>
            <a:r>
              <a:rPr lang="en-US" i="1" dirty="0"/>
              <a:t>Courtesy of Peter Francis.</a:t>
            </a:r>
            <a:endParaRPr lang="en-US" dirty="0"/>
          </a:p>
        </p:txBody>
      </p:sp>
      <p:pic>
        <p:nvPicPr>
          <p:cNvPr id="6" name="Content Placeholder 5"/>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596001" y="2016361"/>
            <a:ext cx="5933199" cy="3892077"/>
          </a:xfrm>
        </p:spPr>
      </p:pic>
    </p:spTree>
    <p:extLst>
      <p:ext uri="{BB962C8B-B14F-4D97-AF65-F5344CB8AC3E}">
        <p14:creationId xmlns:p14="http://schemas.microsoft.com/office/powerpoint/2010/main" val="499760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8.3</a:t>
            </a:r>
            <a:endParaRPr lang="en-US" dirty="0"/>
          </a:p>
        </p:txBody>
      </p:sp>
      <p:sp>
        <p:nvSpPr>
          <p:cNvPr id="4" name="Title 3"/>
          <p:cNvSpPr>
            <a:spLocks noGrp="1"/>
          </p:cNvSpPr>
          <p:nvPr>
            <p:ph type="title"/>
          </p:nvPr>
        </p:nvSpPr>
        <p:spPr/>
        <p:txBody>
          <a:bodyPr>
            <a:normAutofit fontScale="90000"/>
          </a:bodyPr>
          <a:lstStyle/>
          <a:p>
            <a:r>
              <a:rPr lang="en-US" dirty="0" smtClean="0"/>
              <a:t>Partial Melting and the </a:t>
            </a:r>
            <a:br>
              <a:rPr lang="en-US" dirty="0" smtClean="0"/>
            </a:br>
            <a:r>
              <a:rPr lang="en-US" dirty="0" smtClean="0"/>
              <a:t>Origin of the Continents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971800"/>
            <a:ext cx="4218242" cy="323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315200" y="6172200"/>
            <a:ext cx="732893" cy="369332"/>
          </a:xfrm>
          <a:prstGeom prst="rect">
            <a:avLst/>
          </a:prstGeom>
          <a:noFill/>
        </p:spPr>
        <p:txBody>
          <a:bodyPr wrap="none" rtlCol="0">
            <a:spAutoFit/>
          </a:bodyPr>
          <a:lstStyle/>
          <a:p>
            <a:r>
              <a:rPr lang="en-US" dirty="0" smtClean="0"/>
              <a:t>USGS</a:t>
            </a:r>
            <a:endParaRPr lang="en-US" dirty="0"/>
          </a:p>
        </p:txBody>
      </p:sp>
    </p:spTree>
    <p:extLst>
      <p:ext uri="{BB962C8B-B14F-4D97-AF65-F5344CB8AC3E}">
        <p14:creationId xmlns:p14="http://schemas.microsoft.com/office/powerpoint/2010/main" val="35866191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Primordial Earth</a:t>
            </a:r>
            <a:endParaRPr lang="en-US" dirty="0"/>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3651" b="3651"/>
          <a:stretch>
            <a:fillRect/>
          </a:stretch>
        </p:blipFill>
        <p:spPr/>
      </p:pic>
      <p:sp>
        <p:nvSpPr>
          <p:cNvPr id="6" name="Text Placeholder 5"/>
          <p:cNvSpPr>
            <a:spLocks noGrp="1"/>
          </p:cNvSpPr>
          <p:nvPr>
            <p:ph type="body" sz="half" idx="2"/>
          </p:nvPr>
        </p:nvSpPr>
        <p:spPr/>
        <p:txBody>
          <a:bodyPr/>
          <a:lstStyle/>
          <a:p>
            <a:r>
              <a:rPr lang="en-US" dirty="0" smtClean="0"/>
              <a:t>Artist sketch via </a:t>
            </a:r>
            <a:r>
              <a:rPr lang="en-US" dirty="0" err="1" smtClean="0">
                <a:hlinkClick r:id="rId4"/>
              </a:rPr>
              <a:t>spaceart</a:t>
            </a:r>
            <a:endParaRPr lang="en-US" dirty="0"/>
          </a:p>
        </p:txBody>
      </p:sp>
    </p:spTree>
    <p:extLst>
      <p:ext uri="{BB962C8B-B14F-4D97-AF65-F5344CB8AC3E}">
        <p14:creationId xmlns:p14="http://schemas.microsoft.com/office/powerpoint/2010/main" val="639359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8.1</a:t>
            </a:r>
            <a:endParaRPr lang="en-US" dirty="0"/>
          </a:p>
        </p:txBody>
      </p:sp>
      <p:sp>
        <p:nvSpPr>
          <p:cNvPr id="2" name="Title 1"/>
          <p:cNvSpPr>
            <a:spLocks noGrp="1"/>
          </p:cNvSpPr>
          <p:nvPr>
            <p:ph type="title"/>
          </p:nvPr>
        </p:nvSpPr>
        <p:spPr/>
        <p:txBody>
          <a:bodyPr/>
          <a:lstStyle/>
          <a:p>
            <a:r>
              <a:rPr lang="en-US" dirty="0" smtClean="0"/>
              <a:t>Magma</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775857"/>
            <a:ext cx="5725019" cy="357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814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When Did Continents Form?</a:t>
            </a:r>
            <a:endParaRPr lang="en-US" dirty="0"/>
          </a:p>
        </p:txBody>
      </p:sp>
      <p:pic>
        <p:nvPicPr>
          <p:cNvPr id="8" name="Content Placeholder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700734" y="3016145"/>
            <a:ext cx="3703932" cy="2546455"/>
          </a:xfrm>
        </p:spPr>
      </p:pic>
      <p:pic>
        <p:nvPicPr>
          <p:cNvPr id="9" name="Content Placeholder 8"/>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00600" y="2980436"/>
            <a:ext cx="3886200" cy="2582164"/>
          </a:xfrm>
        </p:spPr>
      </p:pic>
      <p:sp>
        <p:nvSpPr>
          <p:cNvPr id="2" name="Text Placeholder 1"/>
          <p:cNvSpPr>
            <a:spLocks noGrp="1"/>
          </p:cNvSpPr>
          <p:nvPr>
            <p:ph type="body" sz="quarter" idx="1"/>
          </p:nvPr>
        </p:nvSpPr>
        <p:spPr/>
        <p:txBody>
          <a:bodyPr>
            <a:normAutofit fontScale="92500" lnSpcReduction="10000"/>
          </a:bodyPr>
          <a:lstStyle/>
          <a:p>
            <a:r>
              <a:rPr lang="en-US" dirty="0" smtClean="0"/>
              <a:t>3.96 billion year old </a:t>
            </a:r>
            <a:r>
              <a:rPr lang="en-US" dirty="0" err="1" smtClean="0"/>
              <a:t>Acasta</a:t>
            </a:r>
            <a:r>
              <a:rPr lang="en-US" dirty="0" smtClean="0"/>
              <a:t> Gneiss, Canada, Northwest Territory</a:t>
            </a:r>
            <a:endParaRPr lang="en-US" dirty="0"/>
          </a:p>
        </p:txBody>
      </p:sp>
      <p:sp>
        <p:nvSpPr>
          <p:cNvPr id="6" name="Text Placeholder 5"/>
          <p:cNvSpPr>
            <a:spLocks noGrp="1"/>
          </p:cNvSpPr>
          <p:nvPr>
            <p:ph type="body" sz="quarter" idx="3"/>
          </p:nvPr>
        </p:nvSpPr>
        <p:spPr/>
        <p:txBody>
          <a:bodyPr>
            <a:normAutofit fontScale="85000" lnSpcReduction="10000"/>
          </a:bodyPr>
          <a:lstStyle/>
          <a:p>
            <a:r>
              <a:rPr lang="en-US" dirty="0" smtClean="0"/>
              <a:t>Sandstone in Western Australia containing 4.4 billion year old zircons </a:t>
            </a:r>
            <a:endParaRPr lang="en-US" dirty="0"/>
          </a:p>
        </p:txBody>
      </p:sp>
    </p:spTree>
    <p:extLst>
      <p:ext uri="{BB962C8B-B14F-4D97-AF65-F5344CB8AC3E}">
        <p14:creationId xmlns:p14="http://schemas.microsoft.com/office/powerpoint/2010/main" val="43021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130620632"/>
              </p:ext>
            </p:extLst>
          </p:nvPr>
        </p:nvGraphicFramePr>
        <p:xfrm>
          <a:off x="533400" y="2819400"/>
          <a:ext cx="8153400" cy="1112520"/>
        </p:xfrm>
        <a:graphic>
          <a:graphicData uri="http://schemas.openxmlformats.org/drawingml/2006/table">
            <a:tbl>
              <a:tblPr firstRow="1" bandRow="1">
                <a:tableStyleId>{5C22544A-7EE6-4342-B048-85BDC9FD1C3A}</a:tableStyleId>
              </a:tblPr>
              <a:tblGrid>
                <a:gridCol w="2717800"/>
                <a:gridCol w="2717800"/>
                <a:gridCol w="2717800"/>
              </a:tblGrid>
              <a:tr h="370840">
                <a:tc>
                  <a:txBody>
                    <a:bodyPr/>
                    <a:lstStyle/>
                    <a:p>
                      <a:pPr algn="ctr"/>
                      <a:r>
                        <a:rPr lang="en-US" dirty="0" smtClean="0"/>
                        <a:t>Mantle (</a:t>
                      </a:r>
                      <a:r>
                        <a:rPr lang="en-US" dirty="0" err="1" smtClean="0"/>
                        <a:t>peridotite</a:t>
                      </a:r>
                      <a:r>
                        <a:rPr lang="en-US" dirty="0" smtClean="0"/>
                        <a:t>)</a:t>
                      </a:r>
                      <a:endParaRPr lang="en-US" dirty="0"/>
                    </a:p>
                  </a:txBody>
                  <a:tcPr/>
                </a:tc>
                <a:tc>
                  <a:txBody>
                    <a:bodyPr/>
                    <a:lstStyle/>
                    <a:p>
                      <a:pPr algn="ctr"/>
                      <a:r>
                        <a:rPr lang="en-US" dirty="0" smtClean="0"/>
                        <a:t>Oceanic Crust (basalt)</a:t>
                      </a:r>
                      <a:endParaRPr lang="en-US" dirty="0"/>
                    </a:p>
                  </a:txBody>
                  <a:tcPr/>
                </a:tc>
                <a:tc>
                  <a:txBody>
                    <a:bodyPr/>
                    <a:lstStyle/>
                    <a:p>
                      <a:pPr algn="ctr"/>
                      <a:r>
                        <a:rPr lang="en-US" dirty="0" smtClean="0"/>
                        <a:t>Continental Crust (granite)</a:t>
                      </a:r>
                      <a:endParaRPr lang="en-US" dirty="0"/>
                    </a:p>
                  </a:txBody>
                  <a:tcPr/>
                </a:tc>
              </a:tr>
              <a:tr h="370840">
                <a:tc>
                  <a:txBody>
                    <a:bodyPr/>
                    <a:lstStyle/>
                    <a:p>
                      <a:pPr algn="ctr"/>
                      <a:r>
                        <a:rPr lang="en-US" dirty="0" smtClean="0"/>
                        <a:t>High Mg and Fe</a:t>
                      </a:r>
                      <a:endParaRPr lang="en-US" dirty="0"/>
                    </a:p>
                  </a:txBody>
                  <a:tcPr/>
                </a:tc>
                <a:tc>
                  <a:txBody>
                    <a:bodyPr/>
                    <a:lstStyle/>
                    <a:p>
                      <a:pPr algn="ctr"/>
                      <a:r>
                        <a:rPr lang="en-US" dirty="0" smtClean="0"/>
                        <a:t>Less Mg and Fe</a:t>
                      </a:r>
                      <a:endParaRPr lang="en-US" dirty="0"/>
                    </a:p>
                  </a:txBody>
                  <a:tcPr/>
                </a:tc>
                <a:tc>
                  <a:txBody>
                    <a:bodyPr/>
                    <a:lstStyle/>
                    <a:p>
                      <a:pPr algn="ctr"/>
                      <a:r>
                        <a:rPr lang="en-US" dirty="0" smtClean="0"/>
                        <a:t>Low Mg and Fe</a:t>
                      </a:r>
                      <a:endParaRPr lang="en-US" dirty="0"/>
                    </a:p>
                  </a:txBody>
                  <a:tcPr/>
                </a:tc>
              </a:tr>
              <a:tr h="370840">
                <a:tc>
                  <a:txBody>
                    <a:bodyPr/>
                    <a:lstStyle/>
                    <a:p>
                      <a:pPr algn="ctr"/>
                      <a:r>
                        <a:rPr lang="en-US" dirty="0" smtClean="0"/>
                        <a:t>Low silica (~40%)</a:t>
                      </a:r>
                      <a:endParaRPr lang="en-US" dirty="0"/>
                    </a:p>
                  </a:txBody>
                  <a:tcPr/>
                </a:tc>
                <a:tc>
                  <a:txBody>
                    <a:bodyPr/>
                    <a:lstStyle/>
                    <a:p>
                      <a:pPr algn="ctr"/>
                      <a:r>
                        <a:rPr lang="en-US" dirty="0" smtClean="0"/>
                        <a:t>More silica (~50%)</a:t>
                      </a:r>
                      <a:endParaRPr lang="en-US" dirty="0"/>
                    </a:p>
                  </a:txBody>
                  <a:tcPr/>
                </a:tc>
                <a:tc>
                  <a:txBody>
                    <a:bodyPr/>
                    <a:lstStyle/>
                    <a:p>
                      <a:pPr algn="ctr"/>
                      <a:r>
                        <a:rPr lang="en-US" dirty="0" smtClean="0"/>
                        <a:t>High silica (~70%)</a:t>
                      </a:r>
                      <a:endParaRPr lang="en-US" dirty="0"/>
                    </a:p>
                  </a:txBody>
                  <a:tcPr/>
                </a:tc>
              </a:tr>
            </a:tbl>
          </a:graphicData>
        </a:graphic>
      </p:graphicFrame>
    </p:spTree>
    <p:extLst>
      <p:ext uri="{BB962C8B-B14F-4D97-AF65-F5344CB8AC3E}">
        <p14:creationId xmlns:p14="http://schemas.microsoft.com/office/powerpoint/2010/main" val="2110963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Partial Melting and the </a:t>
            </a:r>
            <a:br>
              <a:rPr lang="en-US" dirty="0" smtClean="0"/>
            </a:br>
            <a:r>
              <a:rPr lang="en-US" dirty="0" smtClean="0"/>
              <a:t>Origin of Granitic Continents</a:t>
            </a:r>
            <a:endParaRPr lang="en-US" dirty="0"/>
          </a:p>
        </p:txBody>
      </p:sp>
      <p:sp>
        <p:nvSpPr>
          <p:cNvPr id="9" name="Content Placeholder 8"/>
          <p:cNvSpPr>
            <a:spLocks noGrp="1"/>
          </p:cNvSpPr>
          <p:nvPr>
            <p:ph sz="quarter" idx="1"/>
          </p:nvPr>
        </p:nvSpPr>
        <p:spPr/>
        <p:txBody>
          <a:bodyPr/>
          <a:lstStyle/>
          <a:p>
            <a:r>
              <a:rPr lang="en-US" dirty="0" err="1"/>
              <a:t>Peridotite</a:t>
            </a:r>
            <a:r>
              <a:rPr lang="en-US" dirty="0"/>
              <a:t> in the asthenosphere melts to form basaltic </a:t>
            </a:r>
            <a:r>
              <a:rPr lang="en-US" dirty="0" smtClean="0"/>
              <a:t>magma</a:t>
            </a:r>
          </a:p>
          <a:p>
            <a:endParaRPr lang="en-US"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743200"/>
            <a:ext cx="4743437" cy="3154386"/>
          </a:xfrm>
          <a:prstGeom prst="rect">
            <a:avLst/>
          </a:prstGeom>
        </p:spPr>
      </p:pic>
      <p:sp>
        <p:nvSpPr>
          <p:cNvPr id="26" name="TextBox 25"/>
          <p:cNvSpPr txBox="1"/>
          <p:nvPr/>
        </p:nvSpPr>
        <p:spPr>
          <a:xfrm>
            <a:off x="5638800" y="5791200"/>
            <a:ext cx="1512337" cy="369332"/>
          </a:xfrm>
          <a:prstGeom prst="rect">
            <a:avLst/>
          </a:prstGeom>
          <a:noFill/>
        </p:spPr>
        <p:txBody>
          <a:bodyPr wrap="none" rtlCol="0">
            <a:spAutoFit/>
          </a:bodyPr>
          <a:lstStyle/>
          <a:p>
            <a:r>
              <a:rPr lang="en-US" dirty="0" err="1">
                <a:hlinkClick r:id="rId4"/>
              </a:rPr>
              <a:t>Callan</a:t>
            </a:r>
            <a:r>
              <a:rPr lang="en-US" dirty="0">
                <a:hlinkClick r:id="rId4"/>
              </a:rPr>
              <a:t> Bentley</a:t>
            </a:r>
            <a:endParaRPr lang="en-US" dirty="0"/>
          </a:p>
        </p:txBody>
      </p:sp>
    </p:spTree>
    <p:extLst>
      <p:ext uri="{BB962C8B-B14F-4D97-AF65-F5344CB8AC3E}">
        <p14:creationId xmlns:p14="http://schemas.microsoft.com/office/powerpoint/2010/main" val="24667217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Melting</a:t>
            </a:r>
            <a:endParaRPr lang="en-US" dirty="0"/>
          </a:p>
        </p:txBody>
      </p:sp>
      <p:sp>
        <p:nvSpPr>
          <p:cNvPr id="3" name="Content Placeholder 2"/>
          <p:cNvSpPr>
            <a:spLocks noGrp="1"/>
          </p:cNvSpPr>
          <p:nvPr>
            <p:ph sz="quarter" idx="1"/>
          </p:nvPr>
        </p:nvSpPr>
        <p:spPr/>
        <p:txBody>
          <a:bodyPr/>
          <a:lstStyle/>
          <a:p>
            <a:r>
              <a:rPr lang="en-US" dirty="0" err="1"/>
              <a:t>Silicia</a:t>
            </a:r>
            <a:r>
              <a:rPr lang="en-US" dirty="0"/>
              <a:t>-rich continents formed/evolved in steps from the silica-poor mantle</a:t>
            </a:r>
          </a:p>
          <a:p>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0357" y="2691236"/>
            <a:ext cx="2219531" cy="191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359433"/>
            <a:ext cx="1047082" cy="523220"/>
          </a:xfrm>
          <a:prstGeom prst="rect">
            <a:avLst/>
          </a:prstGeom>
          <a:noFill/>
        </p:spPr>
        <p:txBody>
          <a:bodyPr wrap="none" rtlCol="0">
            <a:spAutoFit/>
          </a:bodyPr>
          <a:lstStyle/>
          <a:p>
            <a:r>
              <a:rPr lang="en-US" sz="1400" dirty="0" err="1" smtClean="0"/>
              <a:t>Peridotite</a:t>
            </a:r>
            <a:r>
              <a:rPr lang="en-US" sz="1400" dirty="0" smtClean="0"/>
              <a:t> </a:t>
            </a:r>
          </a:p>
          <a:p>
            <a:r>
              <a:rPr lang="en-US" sz="1400" dirty="0" smtClean="0"/>
              <a:t>~40% silica</a:t>
            </a:r>
            <a:endParaRPr lang="en-US" sz="1400"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668972"/>
            <a:ext cx="2242705" cy="167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8600" y="5292216"/>
            <a:ext cx="1047082" cy="523220"/>
          </a:xfrm>
          <a:prstGeom prst="rect">
            <a:avLst/>
          </a:prstGeom>
          <a:noFill/>
        </p:spPr>
        <p:txBody>
          <a:bodyPr wrap="none" rtlCol="0">
            <a:spAutoFit/>
          </a:bodyPr>
          <a:lstStyle/>
          <a:p>
            <a:r>
              <a:rPr lang="en-US" sz="1400" dirty="0" smtClean="0"/>
              <a:t>Basalt</a:t>
            </a:r>
          </a:p>
          <a:p>
            <a:r>
              <a:rPr lang="en-US" sz="1400" dirty="0" smtClean="0"/>
              <a:t>~50% silica</a:t>
            </a:r>
            <a:endParaRPr lang="en-US" sz="1400" dirty="0"/>
          </a:p>
        </p:txBody>
      </p:sp>
      <p:cxnSp>
        <p:nvCxnSpPr>
          <p:cNvPr id="8" name="Straight Arrow Connector 7"/>
          <p:cNvCxnSpPr/>
          <p:nvPr/>
        </p:nvCxnSpPr>
        <p:spPr>
          <a:xfrm>
            <a:off x="3352800" y="4439855"/>
            <a:ext cx="1" cy="9519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rot="18597828">
            <a:off x="3782015" y="3519571"/>
            <a:ext cx="1313180" cy="738664"/>
          </a:xfrm>
          <a:prstGeom prst="rect">
            <a:avLst/>
          </a:prstGeom>
          <a:noFill/>
        </p:spPr>
        <p:txBody>
          <a:bodyPr wrap="none" rtlCol="0">
            <a:spAutoFit/>
          </a:bodyPr>
          <a:lstStyle/>
          <a:p>
            <a:pPr algn="ctr"/>
            <a:r>
              <a:rPr lang="en-US" sz="1400" dirty="0" smtClean="0"/>
              <a:t>Partial Melting</a:t>
            </a:r>
          </a:p>
          <a:p>
            <a:pPr algn="ctr"/>
            <a:r>
              <a:rPr lang="en-US" sz="1400" dirty="0" smtClean="0"/>
              <a:t>and</a:t>
            </a:r>
          </a:p>
          <a:p>
            <a:pPr algn="ctr"/>
            <a:r>
              <a:rPr lang="en-US" sz="1400" dirty="0" smtClean="0"/>
              <a:t>recrystallization</a:t>
            </a:r>
            <a:endParaRPr lang="en-US" sz="1400" dirty="0"/>
          </a:p>
        </p:txBody>
      </p:sp>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0373" y="2823434"/>
            <a:ext cx="2262138" cy="169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5994" y="4611045"/>
            <a:ext cx="2490896" cy="186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79895" y="3387216"/>
            <a:ext cx="1047082" cy="523220"/>
          </a:xfrm>
          <a:prstGeom prst="rect">
            <a:avLst/>
          </a:prstGeom>
          <a:noFill/>
        </p:spPr>
        <p:txBody>
          <a:bodyPr wrap="none" rtlCol="0">
            <a:spAutoFit/>
          </a:bodyPr>
          <a:lstStyle/>
          <a:p>
            <a:r>
              <a:rPr lang="en-US" sz="1400" dirty="0" smtClean="0"/>
              <a:t>Andesite</a:t>
            </a:r>
          </a:p>
          <a:p>
            <a:r>
              <a:rPr lang="en-US" sz="1400" dirty="0" smtClean="0"/>
              <a:t>~60% silica</a:t>
            </a:r>
            <a:endParaRPr lang="en-US" sz="1400" dirty="0"/>
          </a:p>
        </p:txBody>
      </p:sp>
      <p:sp>
        <p:nvSpPr>
          <p:cNvPr id="13" name="TextBox 12"/>
          <p:cNvSpPr txBox="1"/>
          <p:nvPr/>
        </p:nvSpPr>
        <p:spPr>
          <a:xfrm>
            <a:off x="8001000" y="5292216"/>
            <a:ext cx="1047082" cy="523220"/>
          </a:xfrm>
          <a:prstGeom prst="rect">
            <a:avLst/>
          </a:prstGeom>
          <a:noFill/>
        </p:spPr>
        <p:txBody>
          <a:bodyPr wrap="none" rtlCol="0">
            <a:spAutoFit/>
          </a:bodyPr>
          <a:lstStyle/>
          <a:p>
            <a:r>
              <a:rPr lang="en-US" sz="1400" dirty="0" smtClean="0"/>
              <a:t>Granite</a:t>
            </a:r>
          </a:p>
          <a:p>
            <a:r>
              <a:rPr lang="en-US" sz="1400" dirty="0" smtClean="0"/>
              <a:t>~70% silica</a:t>
            </a:r>
            <a:endParaRPr lang="en-US" sz="1400" dirty="0"/>
          </a:p>
        </p:txBody>
      </p:sp>
      <p:cxnSp>
        <p:nvCxnSpPr>
          <p:cNvPr id="14" name="Straight Arrow Connector 13"/>
          <p:cNvCxnSpPr/>
          <p:nvPr/>
        </p:nvCxnSpPr>
        <p:spPr>
          <a:xfrm flipV="1">
            <a:off x="3657600" y="3243376"/>
            <a:ext cx="1886573" cy="226726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5791200" y="4135055"/>
            <a:ext cx="0" cy="77616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72142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tectonic processes formed the first continents?</a:t>
            </a:r>
            <a:endParaRPr lang="en-US" dirty="0"/>
          </a:p>
        </p:txBody>
      </p:sp>
      <p:sp>
        <p:nvSpPr>
          <p:cNvPr id="3" name="Content Placeholder 2"/>
          <p:cNvSpPr>
            <a:spLocks noGrp="1"/>
          </p:cNvSpPr>
          <p:nvPr>
            <p:ph sz="quarter" idx="1"/>
          </p:nvPr>
        </p:nvSpPr>
        <p:spPr/>
        <p:txBody>
          <a:bodyPr/>
          <a:lstStyle/>
          <a:p>
            <a:r>
              <a:rPr lang="en-US" dirty="0" smtClean="0"/>
              <a:t>Magma forms abundantly in three tectonic environments</a:t>
            </a:r>
          </a:p>
          <a:p>
            <a:pPr lvl="1"/>
            <a:r>
              <a:rPr lang="en-US" dirty="0" smtClean="0"/>
              <a:t>Spreading centers</a:t>
            </a:r>
          </a:p>
          <a:p>
            <a:pPr lvl="1"/>
            <a:r>
              <a:rPr lang="en-US" dirty="0" smtClean="0"/>
              <a:t>Mantle plumes</a:t>
            </a:r>
          </a:p>
          <a:p>
            <a:pPr lvl="1"/>
            <a:r>
              <a:rPr lang="en-US" dirty="0" smtClean="0"/>
              <a:t>Subduction zones</a:t>
            </a:r>
            <a:endParaRPr lang="en-US" dirty="0"/>
          </a:p>
        </p:txBody>
      </p:sp>
      <p:pic>
        <p:nvPicPr>
          <p:cNvPr id="3074"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4977997" y="4191000"/>
            <a:ext cx="3532909" cy="222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7997" y="1524000"/>
            <a:ext cx="3348268" cy="242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505415"/>
            <a:ext cx="4095187" cy="210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3962400" y="2895600"/>
            <a:ext cx="914400"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Curved Connector 9"/>
          <p:cNvCxnSpPr/>
          <p:nvPr/>
        </p:nvCxnSpPr>
        <p:spPr>
          <a:xfrm rot="5400000">
            <a:off x="381000" y="3810000"/>
            <a:ext cx="685800" cy="533400"/>
          </a:xfrm>
          <a:prstGeom prst="curvedConnector3">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3733800" y="4191000"/>
            <a:ext cx="1524000" cy="31441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1796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Tectonics</a:t>
            </a:r>
            <a:endParaRPr lang="en-US" dirty="0"/>
          </a:p>
        </p:txBody>
      </p:sp>
      <p:sp>
        <p:nvSpPr>
          <p:cNvPr id="5" name="Content Placeholder 4"/>
          <p:cNvSpPr>
            <a:spLocks noGrp="1"/>
          </p:cNvSpPr>
          <p:nvPr>
            <p:ph sz="quarter" idx="1"/>
          </p:nvPr>
        </p:nvSpPr>
        <p:spPr/>
        <p:txBody>
          <a:bodyPr>
            <a:normAutofit/>
          </a:bodyPr>
          <a:lstStyle/>
          <a:p>
            <a:r>
              <a:rPr lang="en-US" sz="2000" dirty="0" smtClean="0"/>
              <a:t>Heat-driven convection currents in mantle drove plate movement</a:t>
            </a:r>
          </a:p>
          <a:p>
            <a:r>
              <a:rPr lang="en-US" sz="2000" dirty="0" smtClean="0"/>
              <a:t>Dense primordial crust was </a:t>
            </a:r>
            <a:r>
              <a:rPr lang="en-US" sz="2000" dirty="0" err="1" smtClean="0"/>
              <a:t>subducted</a:t>
            </a:r>
            <a:r>
              <a:rPr lang="en-US" sz="2000" dirty="0" smtClean="0"/>
              <a:t> and partial melting created basaltic crust</a:t>
            </a:r>
          </a:p>
          <a:p>
            <a:r>
              <a:rPr lang="en-US" sz="2000" dirty="0" smtClean="0"/>
              <a:t>Eventual subduction of the basaltic crust resulted in partial melting and the formation of more intermediate to granitic magmas</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513720"/>
            <a:ext cx="6870023" cy="3268080"/>
          </a:xfrm>
          <a:prstGeom prst="rect">
            <a:avLst/>
          </a:prstGeom>
        </p:spPr>
      </p:pic>
    </p:spTree>
    <p:extLst>
      <p:ext uri="{BB962C8B-B14F-4D97-AF65-F5344CB8AC3E}">
        <p14:creationId xmlns:p14="http://schemas.microsoft.com/office/powerpoint/2010/main" val="3458209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Vertical Mantle Plume Tectonics</a:t>
            </a:r>
            <a:endParaRPr lang="en-US" dirty="0"/>
          </a:p>
        </p:txBody>
      </p:sp>
      <p:sp>
        <p:nvSpPr>
          <p:cNvPr id="3" name="Content Placeholder 2"/>
          <p:cNvSpPr>
            <a:spLocks noGrp="1"/>
          </p:cNvSpPr>
          <p:nvPr>
            <p:ph sz="quarter" idx="1"/>
          </p:nvPr>
        </p:nvSpPr>
        <p:spPr/>
        <p:txBody>
          <a:bodyPr>
            <a:normAutofit/>
          </a:bodyPr>
          <a:lstStyle/>
          <a:p>
            <a:r>
              <a:rPr lang="en-US" sz="2400" dirty="0" err="1" smtClean="0"/>
              <a:t>Upwellings</a:t>
            </a:r>
            <a:r>
              <a:rPr lang="en-US" sz="2400" dirty="0" smtClean="0"/>
              <a:t> of hot mantle rock partially melted the upper mantle, creating basaltic magmas</a:t>
            </a:r>
          </a:p>
          <a:p>
            <a:pPr lvl="1"/>
            <a:r>
              <a:rPr lang="en-US" sz="2000" dirty="0" smtClean="0"/>
              <a:t>Continued partial melting created intermediate to granitic magma</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2953789"/>
            <a:ext cx="8312727" cy="3828011"/>
          </a:xfrm>
          <a:prstGeom prst="rect">
            <a:avLst/>
          </a:prstGeom>
        </p:spPr>
      </p:pic>
    </p:spTree>
    <p:extLst>
      <p:ext uri="{BB962C8B-B14F-4D97-AF65-F5344CB8AC3E}">
        <p14:creationId xmlns:p14="http://schemas.microsoft.com/office/powerpoint/2010/main" val="1295595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8.4</a:t>
            </a:r>
            <a:endParaRPr lang="en-US" dirty="0"/>
          </a:p>
        </p:txBody>
      </p:sp>
      <p:sp>
        <p:nvSpPr>
          <p:cNvPr id="4" name="Title 3"/>
          <p:cNvSpPr>
            <a:spLocks noGrp="1"/>
          </p:cNvSpPr>
          <p:nvPr>
            <p:ph type="title"/>
          </p:nvPr>
        </p:nvSpPr>
        <p:spPr/>
        <p:txBody>
          <a:bodyPr/>
          <a:lstStyle/>
          <a:p>
            <a:r>
              <a:rPr lang="en-US" dirty="0" smtClean="0"/>
              <a:t>Magma Behavior</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444" y="2758905"/>
            <a:ext cx="1919262" cy="3654765"/>
          </a:xfrm>
          <a:prstGeom prst="rect">
            <a:avLst/>
          </a:prstGeom>
        </p:spPr>
      </p:pic>
    </p:spTree>
    <p:extLst>
      <p:ext uri="{BB962C8B-B14F-4D97-AF65-F5344CB8AC3E}">
        <p14:creationId xmlns:p14="http://schemas.microsoft.com/office/powerpoint/2010/main" val="16798471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Effects of Silica on Magma Behavior</a:t>
            </a:r>
            <a:endParaRPr lang="en-US" dirty="0"/>
          </a:p>
        </p:txBody>
      </p:sp>
      <p:sp>
        <p:nvSpPr>
          <p:cNvPr id="6" name="Content Placeholder 5"/>
          <p:cNvSpPr>
            <a:spLocks noGrp="1"/>
          </p:cNvSpPr>
          <p:nvPr>
            <p:ph sz="quarter" idx="1"/>
          </p:nvPr>
        </p:nvSpPr>
        <p:spPr/>
        <p:txBody>
          <a:bodyPr>
            <a:normAutofit fontScale="85000" lnSpcReduction="10000"/>
          </a:bodyPr>
          <a:lstStyle/>
          <a:p>
            <a:r>
              <a:rPr lang="en-US" sz="3000" dirty="0"/>
              <a:t>Silica tetrahedral link together to form chains, sheets and framework structures</a:t>
            </a:r>
          </a:p>
          <a:p>
            <a:r>
              <a:rPr lang="en-US" sz="3000" dirty="0"/>
              <a:t>In silica-rich magma, they will link to form long chains  and short chains in silica poor magmas</a:t>
            </a:r>
          </a:p>
          <a:p>
            <a:pPr lvl="1"/>
            <a:r>
              <a:rPr lang="en-US" dirty="0"/>
              <a:t>Granitic magmas </a:t>
            </a:r>
            <a:r>
              <a:rPr lang="en-US" dirty="0" smtClean="0"/>
              <a:t>are viscous</a:t>
            </a:r>
            <a:endParaRPr lang="en-US" dirty="0"/>
          </a:p>
          <a:p>
            <a:pPr lvl="1"/>
            <a:r>
              <a:rPr lang="en-US" dirty="0"/>
              <a:t>Basaltic magmas are much </a:t>
            </a:r>
            <a:r>
              <a:rPr lang="en-US" dirty="0" smtClean="0"/>
              <a:t>less viscous </a:t>
            </a:r>
            <a:r>
              <a:rPr lang="en-US" dirty="0"/>
              <a:t>and flow </a:t>
            </a:r>
            <a:r>
              <a:rPr lang="en-US" dirty="0" smtClean="0"/>
              <a:t>easily</a:t>
            </a:r>
            <a:endParaRPr lang="en-US" dirty="0"/>
          </a:p>
        </p:txBody>
      </p:sp>
      <p:pic>
        <p:nvPicPr>
          <p:cNvPr id="8" name="Content Placeholder 7"/>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5002734" y="1589088"/>
            <a:ext cx="3570832" cy="4572000"/>
          </a:xfrm>
        </p:spPr>
      </p:pic>
      <p:sp>
        <p:nvSpPr>
          <p:cNvPr id="9" name="Rectangle 8"/>
          <p:cNvSpPr/>
          <p:nvPr/>
        </p:nvSpPr>
        <p:spPr>
          <a:xfrm>
            <a:off x="6553200" y="19812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53200" y="27432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53200" y="34290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53200" y="44196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38900" y="54864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804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of Water on Magma Behavior</a:t>
            </a:r>
            <a:endParaRPr lang="en-US" dirty="0"/>
          </a:p>
        </p:txBody>
      </p:sp>
      <p:sp>
        <p:nvSpPr>
          <p:cNvPr id="3" name="Content Placeholder 2"/>
          <p:cNvSpPr>
            <a:spLocks noGrp="1"/>
          </p:cNvSpPr>
          <p:nvPr>
            <p:ph sz="quarter" idx="1"/>
          </p:nvPr>
        </p:nvSpPr>
        <p:spPr/>
        <p:txBody>
          <a:bodyPr>
            <a:normAutofit fontScale="92500"/>
          </a:bodyPr>
          <a:lstStyle/>
          <a:p>
            <a:r>
              <a:rPr lang="en-US" dirty="0" smtClean="0"/>
              <a:t>Water lowers the temperature that magma solidifies</a:t>
            </a:r>
          </a:p>
          <a:p>
            <a:r>
              <a:rPr lang="en-US" dirty="0" smtClean="0"/>
              <a:t>Under high pressure water stays dissolved in magma</a:t>
            </a:r>
          </a:p>
          <a:p>
            <a:pPr lvl="1"/>
            <a:r>
              <a:rPr lang="en-US" dirty="0" smtClean="0"/>
              <a:t>As magma rises, pressure goes down and water escapes, so solidification temp rises, causing it to crystallize</a:t>
            </a:r>
            <a:endParaRPr lang="en-US" dirty="0"/>
          </a:p>
        </p:txBody>
      </p:sp>
      <p:pic>
        <p:nvPicPr>
          <p:cNvPr id="5122"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4579239" y="2259775"/>
            <a:ext cx="4702302" cy="323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206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Processes that form Magma</a:t>
            </a:r>
            <a:endParaRPr lang="en-US" dirty="0"/>
          </a:p>
        </p:txBody>
      </p:sp>
      <p:sp>
        <p:nvSpPr>
          <p:cNvPr id="6" name="Content Placeholder 5"/>
          <p:cNvSpPr>
            <a:spLocks noGrp="1"/>
          </p:cNvSpPr>
          <p:nvPr>
            <p:ph sz="quarter" idx="1"/>
          </p:nvPr>
        </p:nvSpPr>
        <p:spPr/>
        <p:txBody>
          <a:bodyPr>
            <a:normAutofit lnSpcReduction="10000"/>
          </a:bodyPr>
          <a:lstStyle/>
          <a:p>
            <a:r>
              <a:rPr lang="en-US" dirty="0" smtClean="0"/>
              <a:t>Asthenosphere</a:t>
            </a:r>
          </a:p>
          <a:p>
            <a:pPr lvl="1"/>
            <a:r>
              <a:rPr lang="en-US" dirty="0" smtClean="0"/>
              <a:t>Combined effects of temp and pressure cause plastic flow </a:t>
            </a:r>
          </a:p>
          <a:p>
            <a:pPr lvl="2"/>
            <a:r>
              <a:rPr lang="en-US" dirty="0" smtClean="0"/>
              <a:t>Only 1 to 2% is molten</a:t>
            </a:r>
          </a:p>
          <a:p>
            <a:pPr lvl="1"/>
            <a:r>
              <a:rPr lang="en-US" dirty="0" smtClean="0"/>
              <a:t>Majority is solid rock very close to its melting point</a:t>
            </a:r>
          </a:p>
          <a:p>
            <a:pPr lvl="2"/>
            <a:r>
              <a:rPr lang="en-US" dirty="0" smtClean="0"/>
              <a:t>Increasing temperature</a:t>
            </a:r>
          </a:p>
          <a:p>
            <a:pPr lvl="2"/>
            <a:r>
              <a:rPr lang="en-US" dirty="0" smtClean="0"/>
              <a:t>Decreasing pressure</a:t>
            </a:r>
          </a:p>
          <a:p>
            <a:pPr lvl="2"/>
            <a:r>
              <a:rPr lang="en-US" dirty="0" smtClean="0"/>
              <a:t>Addition of water</a:t>
            </a:r>
            <a:endParaRPr lang="en-US" dirty="0"/>
          </a:p>
        </p:txBody>
      </p:sp>
      <p:pic>
        <p:nvPicPr>
          <p:cNvPr id="8" name="Content Placeholder 7"/>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495800" y="1600200"/>
            <a:ext cx="4437842" cy="2776820"/>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5482" y="4521868"/>
            <a:ext cx="4692318" cy="1955132"/>
          </a:xfrm>
          <a:prstGeom prst="rect">
            <a:avLst/>
          </a:prstGeom>
        </p:spPr>
      </p:pic>
    </p:spTree>
    <p:extLst>
      <p:ext uri="{BB962C8B-B14F-4D97-AF65-F5344CB8AC3E}">
        <p14:creationId xmlns:p14="http://schemas.microsoft.com/office/powerpoint/2010/main" val="4127675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Plutons</a:t>
            </a:r>
            <a:endParaRPr lang="en-US" dirty="0"/>
          </a:p>
        </p:txBody>
      </p:sp>
      <p:sp>
        <p:nvSpPr>
          <p:cNvPr id="3" name="Text Placeholder 2"/>
          <p:cNvSpPr>
            <a:spLocks noGrp="1"/>
          </p:cNvSpPr>
          <p:nvPr>
            <p:ph type="body" idx="1"/>
          </p:nvPr>
        </p:nvSpPr>
        <p:spPr/>
        <p:txBody>
          <a:bodyPr/>
          <a:lstStyle/>
          <a:p>
            <a:r>
              <a:rPr lang="en-US" dirty="0" smtClean="0"/>
              <a:t>8.5</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733800"/>
            <a:ext cx="5827120" cy="2262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82459" y="5955268"/>
            <a:ext cx="2028119" cy="369332"/>
          </a:xfrm>
          <a:prstGeom prst="rect">
            <a:avLst/>
          </a:prstGeom>
          <a:noFill/>
        </p:spPr>
        <p:txBody>
          <a:bodyPr wrap="none" rtlCol="0">
            <a:spAutoFit/>
          </a:bodyPr>
          <a:lstStyle/>
          <a:p>
            <a:r>
              <a:rPr lang="en-US" dirty="0" smtClean="0"/>
              <a:t>Stone Mountain, GA</a:t>
            </a:r>
            <a:endParaRPr lang="en-US" dirty="0"/>
          </a:p>
        </p:txBody>
      </p:sp>
    </p:spTree>
    <p:extLst>
      <p:ext uri="{BB962C8B-B14F-4D97-AF65-F5344CB8AC3E}">
        <p14:creationId xmlns:p14="http://schemas.microsoft.com/office/powerpoint/2010/main" val="858666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Pluton Formation</a:t>
            </a:r>
            <a:endParaRPr lang="en-US" dirty="0"/>
          </a:p>
        </p:txBody>
      </p:sp>
      <p:sp>
        <p:nvSpPr>
          <p:cNvPr id="5" name="Content Placeholder 4"/>
          <p:cNvSpPr>
            <a:spLocks noGrp="1"/>
          </p:cNvSpPr>
          <p:nvPr>
            <p:ph sz="quarter" idx="1"/>
          </p:nvPr>
        </p:nvSpPr>
        <p:spPr/>
        <p:txBody>
          <a:bodyPr/>
          <a:lstStyle/>
          <a:p>
            <a:r>
              <a:rPr lang="en-US" dirty="0" smtClean="0"/>
              <a:t>Blobs of granitic magma form at base of continental crust</a:t>
            </a:r>
          </a:p>
          <a:p>
            <a:pPr lvl="1"/>
            <a:r>
              <a:rPr lang="en-US" dirty="0" smtClean="0"/>
              <a:t>Rising magma pushes aside country rock and coalesces into a larger bubble</a:t>
            </a:r>
          </a:p>
          <a:p>
            <a:pPr lvl="1"/>
            <a:r>
              <a:rPr lang="en-US" dirty="0" smtClean="0"/>
              <a:t>Uplift and erosion</a:t>
            </a:r>
            <a:endParaRPr lang="en-US" dirty="0"/>
          </a:p>
        </p:txBody>
      </p:sp>
      <p:pic>
        <p:nvPicPr>
          <p:cNvPr id="7" name="Content Placeholder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845050" y="2759749"/>
            <a:ext cx="3886200" cy="2230678"/>
          </a:xfrm>
        </p:spPr>
      </p:pic>
    </p:spTree>
    <p:extLst>
      <p:ext uri="{BB962C8B-B14F-4D97-AF65-F5344CB8AC3E}">
        <p14:creationId xmlns:p14="http://schemas.microsoft.com/office/powerpoint/2010/main" val="920133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sz="quarter" idx="1"/>
          </p:nvPr>
        </p:nvSpPr>
        <p:spPr/>
        <p:txBody>
          <a:bodyPr>
            <a:normAutofit fontScale="62500" lnSpcReduction="20000"/>
          </a:bodyPr>
          <a:lstStyle/>
          <a:p>
            <a:r>
              <a:rPr lang="en-US" sz="3100" b="1" dirty="0"/>
              <a:t>Stock</a:t>
            </a:r>
            <a:r>
              <a:rPr lang="en-US" sz="3100" dirty="0"/>
              <a:t> is part of a pluton where less than 100 square kilometers are exposed</a:t>
            </a:r>
          </a:p>
          <a:p>
            <a:r>
              <a:rPr lang="en-US" sz="3100" b="1" dirty="0"/>
              <a:t>Batholith</a:t>
            </a:r>
            <a:r>
              <a:rPr lang="en-US" sz="3100" dirty="0"/>
              <a:t> is part of pluton where over 100 square kilometers are exposed at the surface</a:t>
            </a:r>
          </a:p>
          <a:p>
            <a:r>
              <a:rPr lang="en-US" sz="3100" dirty="0" smtClean="0"/>
              <a:t>Smaller </a:t>
            </a:r>
            <a:r>
              <a:rPr lang="en-US" sz="3100" dirty="0"/>
              <a:t>masses of magma can flow into fractures or between layers of country rock</a:t>
            </a:r>
          </a:p>
          <a:p>
            <a:pPr lvl="1"/>
            <a:r>
              <a:rPr lang="en-US" sz="2700" b="1" dirty="0"/>
              <a:t>Dike</a:t>
            </a:r>
            <a:r>
              <a:rPr lang="en-US" sz="2700" dirty="0"/>
              <a:t> – tabular, sheet-like intrusive rock formed when magma oozes into a fracture</a:t>
            </a:r>
          </a:p>
          <a:p>
            <a:pPr lvl="2"/>
            <a:r>
              <a:rPr lang="en-US" dirty="0"/>
              <a:t>&lt; cm to &gt;km thick</a:t>
            </a:r>
          </a:p>
          <a:p>
            <a:pPr lvl="1"/>
            <a:r>
              <a:rPr lang="en-US" sz="2700" b="1" dirty="0" smtClean="0"/>
              <a:t>Sill</a:t>
            </a:r>
            <a:r>
              <a:rPr lang="en-US" sz="2700" dirty="0" smtClean="0"/>
              <a:t> </a:t>
            </a:r>
            <a:r>
              <a:rPr lang="en-US" sz="2700" dirty="0"/>
              <a:t>– oozes between layers of country rock, parallel to the bedding</a:t>
            </a:r>
          </a:p>
          <a:p>
            <a:pPr lvl="2"/>
            <a:r>
              <a:rPr lang="en-US" dirty="0"/>
              <a:t>&lt; cm to &gt;km in thickness</a:t>
            </a:r>
          </a:p>
          <a:p>
            <a:endParaRPr lang="en-US" dirty="0"/>
          </a:p>
        </p:txBody>
      </p:sp>
      <p:pic>
        <p:nvPicPr>
          <p:cNvPr id="5" name="Content Placeholder 4"/>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724400" y="1695755"/>
            <a:ext cx="3886200" cy="1733245"/>
          </a:xfr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 r="23821"/>
          <a:stretch/>
        </p:blipFill>
        <p:spPr>
          <a:xfrm>
            <a:off x="4724400" y="3685418"/>
            <a:ext cx="3931920" cy="2740783"/>
          </a:xfrm>
          <a:prstGeom prst="rect">
            <a:avLst/>
          </a:prstGeom>
        </p:spPr>
      </p:pic>
    </p:spTree>
    <p:extLst>
      <p:ext uri="{BB962C8B-B14F-4D97-AF65-F5344CB8AC3E}">
        <p14:creationId xmlns:p14="http://schemas.microsoft.com/office/powerpoint/2010/main" val="3102620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Exposed Plutons</a:t>
            </a:r>
            <a:endParaRPr lang="en-US" dirty="0"/>
          </a:p>
        </p:txBody>
      </p:sp>
      <p:pic>
        <p:nvPicPr>
          <p:cNvPr id="10" name="Content Placeholder 9"/>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1434408" y="2438400"/>
            <a:ext cx="2236584" cy="3581400"/>
          </a:xfrm>
        </p:spPr>
      </p:pic>
      <p:pic>
        <p:nvPicPr>
          <p:cNvPr id="11" name="Content Placeholder 10"/>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800600" y="2933052"/>
            <a:ext cx="3886200" cy="2592095"/>
          </a:xfrm>
        </p:spPr>
      </p:pic>
      <p:sp>
        <p:nvSpPr>
          <p:cNvPr id="6" name="Text Placeholder 5"/>
          <p:cNvSpPr>
            <a:spLocks noGrp="1"/>
          </p:cNvSpPr>
          <p:nvPr>
            <p:ph type="body" sz="quarter" idx="1"/>
          </p:nvPr>
        </p:nvSpPr>
        <p:spPr/>
        <p:txBody>
          <a:bodyPr>
            <a:normAutofit lnSpcReduction="10000"/>
          </a:bodyPr>
          <a:lstStyle/>
          <a:p>
            <a:r>
              <a:rPr lang="en-US" dirty="0" smtClean="0"/>
              <a:t>Fig 8.9 – Large batholiths in western North America</a:t>
            </a:r>
            <a:endParaRPr lang="en-US" dirty="0"/>
          </a:p>
        </p:txBody>
      </p:sp>
      <p:sp>
        <p:nvSpPr>
          <p:cNvPr id="8" name="Text Placeholder 7"/>
          <p:cNvSpPr>
            <a:spLocks noGrp="1"/>
          </p:cNvSpPr>
          <p:nvPr>
            <p:ph type="body" sz="quarter" idx="3"/>
          </p:nvPr>
        </p:nvSpPr>
        <p:spPr/>
        <p:txBody>
          <a:bodyPr>
            <a:normAutofit fontScale="92500" lnSpcReduction="10000"/>
          </a:bodyPr>
          <a:lstStyle/>
          <a:p>
            <a:r>
              <a:rPr lang="en-US" dirty="0" smtClean="0"/>
              <a:t>Fig 8.10 – Granite plutons of the Sierra Nevada in Yosemite Nat’l Park</a:t>
            </a:r>
            <a:endParaRPr lang="en-US" dirty="0"/>
          </a:p>
        </p:txBody>
      </p:sp>
    </p:spTree>
    <p:extLst>
      <p:ext uri="{BB962C8B-B14F-4D97-AF65-F5344CB8AC3E}">
        <p14:creationId xmlns:p14="http://schemas.microsoft.com/office/powerpoint/2010/main" val="1508074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Dikes and Sills</a:t>
            </a:r>
            <a:endParaRPr lang="en-US" dirty="0"/>
          </a:p>
        </p:txBody>
      </p:sp>
      <p:pic>
        <p:nvPicPr>
          <p:cNvPr id="8" name="Content Placeholder 7"/>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t="8508" b="2128"/>
          <a:stretch/>
        </p:blipFill>
        <p:spPr>
          <a:xfrm>
            <a:off x="1225362" y="2438400"/>
            <a:ext cx="2654676" cy="3520440"/>
          </a:xfrm>
        </p:spPr>
      </p:pic>
      <p:pic>
        <p:nvPicPr>
          <p:cNvPr id="9" name="Content Placeholder 8"/>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800600" y="2923337"/>
            <a:ext cx="3886200" cy="2611526"/>
          </a:xfrm>
        </p:spPr>
      </p:pic>
      <p:sp>
        <p:nvSpPr>
          <p:cNvPr id="5" name="Text Placeholder 4"/>
          <p:cNvSpPr>
            <a:spLocks noGrp="1"/>
          </p:cNvSpPr>
          <p:nvPr>
            <p:ph type="body" sz="quarter" idx="1"/>
          </p:nvPr>
        </p:nvSpPr>
        <p:spPr/>
        <p:txBody>
          <a:bodyPr>
            <a:normAutofit fontScale="85000" lnSpcReduction="10000"/>
          </a:bodyPr>
          <a:lstStyle/>
          <a:p>
            <a:r>
              <a:rPr lang="en-US" dirty="0" smtClean="0"/>
              <a:t>Fig 8.13 – large dike near </a:t>
            </a:r>
            <a:r>
              <a:rPr lang="en-US" dirty="0" err="1" smtClean="0"/>
              <a:t>Shiprock</a:t>
            </a:r>
            <a:r>
              <a:rPr lang="en-US" dirty="0" smtClean="0"/>
              <a:t>, New Mexico, country rock weathered away</a:t>
            </a:r>
            <a:endParaRPr lang="en-US" dirty="0"/>
          </a:p>
        </p:txBody>
      </p:sp>
      <p:sp>
        <p:nvSpPr>
          <p:cNvPr id="6" name="Text Placeholder 5"/>
          <p:cNvSpPr>
            <a:spLocks noGrp="1"/>
          </p:cNvSpPr>
          <p:nvPr>
            <p:ph type="body" sz="quarter" idx="3"/>
          </p:nvPr>
        </p:nvSpPr>
        <p:spPr/>
        <p:txBody>
          <a:bodyPr>
            <a:normAutofit fontScale="85000" lnSpcReduction="10000"/>
          </a:bodyPr>
          <a:lstStyle/>
          <a:p>
            <a:r>
              <a:rPr lang="en-US" dirty="0" smtClean="0"/>
              <a:t>Fig 8.14 – basalt sill in Grand Canyon, injected between sandstone layers</a:t>
            </a:r>
            <a:endParaRPr lang="en-US" dirty="0"/>
          </a:p>
        </p:txBody>
      </p:sp>
    </p:spTree>
    <p:extLst>
      <p:ext uri="{BB962C8B-B14F-4D97-AF65-F5344CB8AC3E}">
        <p14:creationId xmlns:p14="http://schemas.microsoft.com/office/powerpoint/2010/main" val="2928893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r>
              <a:rPr lang="en-US" dirty="0" smtClean="0"/>
              <a:t>8.6</a:t>
            </a:r>
            <a:endParaRPr lang="en-US" dirty="0"/>
          </a:p>
        </p:txBody>
      </p:sp>
      <p:sp>
        <p:nvSpPr>
          <p:cNvPr id="9" name="Title 8"/>
          <p:cNvSpPr>
            <a:spLocks noGrp="1"/>
          </p:cNvSpPr>
          <p:nvPr>
            <p:ph type="title"/>
          </p:nvPr>
        </p:nvSpPr>
        <p:spPr/>
        <p:txBody>
          <a:bodyPr/>
          <a:lstStyle/>
          <a:p>
            <a:r>
              <a:rPr lang="en-US" dirty="0" smtClean="0"/>
              <a:t>Volcanoes</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7297" y="2977998"/>
            <a:ext cx="5161550" cy="3441033"/>
          </a:xfrm>
          <a:prstGeom prst="rect">
            <a:avLst/>
          </a:prstGeom>
        </p:spPr>
      </p:pic>
      <p:sp>
        <p:nvSpPr>
          <p:cNvPr id="12" name="TextBox 11"/>
          <p:cNvSpPr txBox="1"/>
          <p:nvPr/>
        </p:nvSpPr>
        <p:spPr>
          <a:xfrm>
            <a:off x="4648200" y="6324600"/>
            <a:ext cx="3619645" cy="369332"/>
          </a:xfrm>
          <a:prstGeom prst="rect">
            <a:avLst/>
          </a:prstGeom>
          <a:noFill/>
        </p:spPr>
        <p:txBody>
          <a:bodyPr wrap="none" rtlCol="0">
            <a:spAutoFit/>
          </a:bodyPr>
          <a:lstStyle/>
          <a:p>
            <a:r>
              <a:rPr lang="en-US" dirty="0" err="1" smtClean="0"/>
              <a:t>Reventador</a:t>
            </a:r>
            <a:r>
              <a:rPr lang="en-US" dirty="0" smtClean="0"/>
              <a:t> – Eastern Andes, Ecuador</a:t>
            </a:r>
            <a:endParaRPr lang="en-US" dirty="0"/>
          </a:p>
        </p:txBody>
      </p:sp>
    </p:spTree>
    <p:extLst>
      <p:ext uri="{BB962C8B-B14F-4D97-AF65-F5344CB8AC3E}">
        <p14:creationId xmlns:p14="http://schemas.microsoft.com/office/powerpoint/2010/main" val="31297502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Lava and Pyroclastic Rocks</a:t>
            </a:r>
            <a:endParaRPr lang="en-US" dirty="0"/>
          </a:p>
        </p:txBody>
      </p:sp>
      <p:sp>
        <p:nvSpPr>
          <p:cNvPr id="6" name="Content Placeholder 5"/>
          <p:cNvSpPr>
            <a:spLocks noGrp="1"/>
          </p:cNvSpPr>
          <p:nvPr>
            <p:ph sz="quarter" idx="1"/>
          </p:nvPr>
        </p:nvSpPr>
        <p:spPr/>
        <p:txBody>
          <a:bodyPr/>
          <a:lstStyle/>
          <a:p>
            <a:r>
              <a:rPr lang="en-US" dirty="0" smtClean="0"/>
              <a:t>Lava – magma that flows onto the surface and the rock it forms</a:t>
            </a:r>
            <a:endParaRPr lang="en-US" dirty="0"/>
          </a:p>
        </p:txBody>
      </p:sp>
      <p:pic>
        <p:nvPicPr>
          <p:cNvPr id="8" name="Content Placeholder 7"/>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828800" y="2735294"/>
            <a:ext cx="5689632" cy="3603562"/>
          </a:xfrm>
        </p:spPr>
      </p:pic>
      <p:sp>
        <p:nvSpPr>
          <p:cNvPr id="9" name="TextBox 8"/>
          <p:cNvSpPr txBox="1"/>
          <p:nvPr/>
        </p:nvSpPr>
        <p:spPr>
          <a:xfrm>
            <a:off x="5715000" y="6248400"/>
            <a:ext cx="1741567" cy="369332"/>
          </a:xfrm>
          <a:prstGeom prst="rect">
            <a:avLst/>
          </a:prstGeom>
          <a:noFill/>
        </p:spPr>
        <p:txBody>
          <a:bodyPr wrap="none" rtlCol="0">
            <a:spAutoFit/>
          </a:bodyPr>
          <a:lstStyle/>
          <a:p>
            <a:r>
              <a:rPr lang="en-US" dirty="0">
                <a:hlinkClick r:id="rId3"/>
              </a:rPr>
              <a:t>onebigphoto.com</a:t>
            </a:r>
            <a:endParaRPr lang="en-US" dirty="0"/>
          </a:p>
        </p:txBody>
      </p:sp>
    </p:spTree>
    <p:extLst>
      <p:ext uri="{BB962C8B-B14F-4D97-AF65-F5344CB8AC3E}">
        <p14:creationId xmlns:p14="http://schemas.microsoft.com/office/powerpoint/2010/main" val="370565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Lava Types</a:t>
            </a:r>
            <a:endParaRPr lang="en-US" dirty="0"/>
          </a:p>
        </p:txBody>
      </p:sp>
      <p:pic>
        <p:nvPicPr>
          <p:cNvPr id="9"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09600" y="3014662"/>
            <a:ext cx="3886200" cy="2428875"/>
          </a:xfrm>
        </p:spPr>
      </p:pic>
      <p:pic>
        <p:nvPicPr>
          <p:cNvPr id="10" name="Content Placeholder 9"/>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00600" y="3014662"/>
            <a:ext cx="3886200" cy="2428875"/>
          </a:xfrm>
        </p:spPr>
      </p:pic>
      <p:sp>
        <p:nvSpPr>
          <p:cNvPr id="5" name="Text Placeholder 4"/>
          <p:cNvSpPr>
            <a:spLocks noGrp="1"/>
          </p:cNvSpPr>
          <p:nvPr>
            <p:ph type="body" sz="quarter" idx="1"/>
          </p:nvPr>
        </p:nvSpPr>
        <p:spPr/>
        <p:txBody>
          <a:bodyPr/>
          <a:lstStyle/>
          <a:p>
            <a:r>
              <a:rPr lang="en-US" dirty="0" err="1" smtClean="0"/>
              <a:t>Pahoehoe</a:t>
            </a:r>
            <a:r>
              <a:rPr lang="en-US" dirty="0" smtClean="0"/>
              <a:t> Coil</a:t>
            </a:r>
            <a:endParaRPr lang="en-US" dirty="0"/>
          </a:p>
        </p:txBody>
      </p:sp>
      <p:sp>
        <p:nvSpPr>
          <p:cNvPr id="7" name="Text Placeholder 6"/>
          <p:cNvSpPr>
            <a:spLocks noGrp="1"/>
          </p:cNvSpPr>
          <p:nvPr>
            <p:ph type="body" sz="quarter" idx="3"/>
          </p:nvPr>
        </p:nvSpPr>
        <p:spPr/>
        <p:txBody>
          <a:bodyPr/>
          <a:lstStyle/>
          <a:p>
            <a:r>
              <a:rPr lang="en-US" dirty="0" err="1" smtClean="0"/>
              <a:t>Pahoehoe</a:t>
            </a:r>
            <a:r>
              <a:rPr lang="en-US" dirty="0" smtClean="0"/>
              <a:t> flow from Kilauea</a:t>
            </a:r>
            <a:endParaRPr lang="en-US" dirty="0"/>
          </a:p>
        </p:txBody>
      </p:sp>
      <p:sp>
        <p:nvSpPr>
          <p:cNvPr id="11" name="TextBox 10"/>
          <p:cNvSpPr txBox="1"/>
          <p:nvPr/>
        </p:nvSpPr>
        <p:spPr>
          <a:xfrm>
            <a:off x="3505200" y="5421868"/>
            <a:ext cx="732893" cy="369332"/>
          </a:xfrm>
          <a:prstGeom prst="rect">
            <a:avLst/>
          </a:prstGeom>
          <a:noFill/>
        </p:spPr>
        <p:txBody>
          <a:bodyPr wrap="none" rtlCol="0">
            <a:spAutoFit/>
          </a:bodyPr>
          <a:lstStyle/>
          <a:p>
            <a:r>
              <a:rPr lang="en-US" dirty="0" smtClean="0"/>
              <a:t>USGS</a:t>
            </a:r>
            <a:endParaRPr lang="en-US" dirty="0"/>
          </a:p>
        </p:txBody>
      </p:sp>
      <p:sp>
        <p:nvSpPr>
          <p:cNvPr id="12" name="TextBox 11"/>
          <p:cNvSpPr txBox="1"/>
          <p:nvPr/>
        </p:nvSpPr>
        <p:spPr>
          <a:xfrm>
            <a:off x="7848600" y="5431359"/>
            <a:ext cx="732893" cy="369332"/>
          </a:xfrm>
          <a:prstGeom prst="rect">
            <a:avLst/>
          </a:prstGeom>
          <a:noFill/>
        </p:spPr>
        <p:txBody>
          <a:bodyPr wrap="none" rtlCol="0">
            <a:spAutoFit/>
          </a:bodyPr>
          <a:lstStyle/>
          <a:p>
            <a:r>
              <a:rPr lang="en-US" dirty="0" smtClean="0"/>
              <a:t>USGS</a:t>
            </a:r>
            <a:endParaRPr lang="en-US" dirty="0"/>
          </a:p>
        </p:txBody>
      </p:sp>
    </p:spTree>
    <p:extLst>
      <p:ext uri="{BB962C8B-B14F-4D97-AF65-F5344CB8AC3E}">
        <p14:creationId xmlns:p14="http://schemas.microsoft.com/office/powerpoint/2010/main" val="19332610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73" y="1365755"/>
            <a:ext cx="7670055" cy="4126489"/>
          </a:xfrm>
          <a:prstGeom prst="rect">
            <a:avLst/>
          </a:prstGeom>
        </p:spPr>
      </p:pic>
    </p:spTree>
    <p:extLst>
      <p:ext uri="{BB962C8B-B14F-4D97-AF65-F5344CB8AC3E}">
        <p14:creationId xmlns:p14="http://schemas.microsoft.com/office/powerpoint/2010/main" val="9704965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Lava Types</a:t>
            </a:r>
            <a:endParaRPr lang="en-US" dirty="0"/>
          </a:p>
        </p:txBody>
      </p:sp>
      <p:pic>
        <p:nvPicPr>
          <p:cNvPr id="7" name="Content Placeholder 6"/>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736600" y="2857500"/>
            <a:ext cx="3632200" cy="2743200"/>
          </a:xfrm>
        </p:spPr>
      </p:pic>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00600" y="3059519"/>
            <a:ext cx="3886200" cy="2339162"/>
          </a:xfrm>
        </p:spPr>
      </p:pic>
      <p:sp>
        <p:nvSpPr>
          <p:cNvPr id="5" name="Text Placeholder 4"/>
          <p:cNvSpPr>
            <a:spLocks noGrp="1"/>
          </p:cNvSpPr>
          <p:nvPr>
            <p:ph type="body" sz="quarter" idx="1"/>
          </p:nvPr>
        </p:nvSpPr>
        <p:spPr/>
        <p:txBody>
          <a:bodyPr/>
          <a:lstStyle/>
          <a:p>
            <a:r>
              <a:rPr lang="en-US" dirty="0" err="1" smtClean="0"/>
              <a:t>A’a</a:t>
            </a:r>
            <a:r>
              <a:rPr lang="en-US" dirty="0" smtClean="0"/>
              <a:t> lava flow</a:t>
            </a:r>
            <a:endParaRPr lang="en-US" dirty="0"/>
          </a:p>
        </p:txBody>
      </p:sp>
      <p:sp>
        <p:nvSpPr>
          <p:cNvPr id="6" name="Text Placeholder 5"/>
          <p:cNvSpPr>
            <a:spLocks noGrp="1"/>
          </p:cNvSpPr>
          <p:nvPr>
            <p:ph type="body" sz="quarter" idx="3"/>
          </p:nvPr>
        </p:nvSpPr>
        <p:spPr/>
        <p:txBody>
          <a:bodyPr/>
          <a:lstStyle/>
          <a:p>
            <a:r>
              <a:rPr lang="en-US" dirty="0" err="1" smtClean="0"/>
              <a:t>A’a</a:t>
            </a:r>
            <a:r>
              <a:rPr lang="en-US" dirty="0" smtClean="0"/>
              <a:t> lava flow</a:t>
            </a:r>
            <a:endParaRPr lang="en-US" dirty="0"/>
          </a:p>
        </p:txBody>
      </p:sp>
    </p:spTree>
    <p:extLst>
      <p:ext uri="{BB962C8B-B14F-4D97-AF65-F5344CB8AC3E}">
        <p14:creationId xmlns:p14="http://schemas.microsoft.com/office/powerpoint/2010/main" val="1068164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Increasing Temperature</a:t>
            </a:r>
            <a:endParaRPr lang="en-US" dirty="0"/>
          </a:p>
        </p:txBody>
      </p:sp>
      <p:sp>
        <p:nvSpPr>
          <p:cNvPr id="3" name="Content Placeholder 2"/>
          <p:cNvSpPr>
            <a:spLocks noGrp="1"/>
          </p:cNvSpPr>
          <p:nvPr>
            <p:ph sz="quarter" idx="1"/>
          </p:nvPr>
        </p:nvSpPr>
        <p:spPr/>
        <p:txBody>
          <a:bodyPr/>
          <a:lstStyle/>
          <a:p>
            <a:r>
              <a:rPr lang="en-US" dirty="0" smtClean="0"/>
              <a:t>Solids melt when they become hot enough</a:t>
            </a:r>
            <a:endParaRPr lang="en-US" dirty="0"/>
          </a:p>
        </p:txBody>
      </p:sp>
      <p:pic>
        <p:nvPicPr>
          <p:cNvPr id="5" name="Content Placeholder 4"/>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343400" y="2238298"/>
            <a:ext cx="4370397" cy="3273580"/>
          </a:xfrm>
        </p:spPr>
      </p:pic>
    </p:spTree>
    <p:extLst>
      <p:ext uri="{BB962C8B-B14F-4D97-AF65-F5344CB8AC3E}">
        <p14:creationId xmlns:p14="http://schemas.microsoft.com/office/powerpoint/2010/main" val="19304212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Vesicles</a:t>
            </a:r>
            <a:endParaRPr lang="en-US" dirty="0"/>
          </a:p>
        </p:txBody>
      </p:sp>
      <p:pic>
        <p:nvPicPr>
          <p:cNvPr id="7" name="Content Placeholder 6"/>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609600" y="2634577"/>
            <a:ext cx="3886200" cy="3189046"/>
          </a:xfrm>
        </p:spPr>
      </p:pic>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45077" y="2610402"/>
            <a:ext cx="3797247" cy="3237396"/>
          </a:xfrm>
        </p:spPr>
      </p:pic>
      <p:sp>
        <p:nvSpPr>
          <p:cNvPr id="5" name="Text Placeholder 4"/>
          <p:cNvSpPr>
            <a:spLocks noGrp="1"/>
          </p:cNvSpPr>
          <p:nvPr>
            <p:ph type="body" sz="quarter" idx="1"/>
          </p:nvPr>
        </p:nvSpPr>
        <p:spPr/>
        <p:txBody>
          <a:bodyPr>
            <a:normAutofit lnSpcReduction="10000"/>
          </a:bodyPr>
          <a:lstStyle/>
          <a:p>
            <a:r>
              <a:rPr lang="en-US" dirty="0" smtClean="0"/>
              <a:t>Fig 8.16 – </a:t>
            </a:r>
            <a:r>
              <a:rPr lang="en-US" dirty="0" err="1" smtClean="0"/>
              <a:t>A’a</a:t>
            </a:r>
            <a:r>
              <a:rPr lang="en-US" dirty="0" smtClean="0"/>
              <a:t> lava showing vesicles, Shoshone, Idaho</a:t>
            </a:r>
            <a:endParaRPr lang="en-US" dirty="0"/>
          </a:p>
        </p:txBody>
      </p:sp>
      <p:sp>
        <p:nvSpPr>
          <p:cNvPr id="6" name="Text Placeholder 5"/>
          <p:cNvSpPr>
            <a:spLocks noGrp="1"/>
          </p:cNvSpPr>
          <p:nvPr>
            <p:ph type="body" sz="quarter" idx="3"/>
          </p:nvPr>
        </p:nvSpPr>
        <p:spPr/>
        <p:txBody>
          <a:bodyPr>
            <a:normAutofit lnSpcReduction="10000"/>
          </a:bodyPr>
          <a:lstStyle/>
          <a:p>
            <a:r>
              <a:rPr lang="en-US" dirty="0" smtClean="0"/>
              <a:t>Vesicles in basalt, Owens Valley, California</a:t>
            </a:r>
            <a:endParaRPr lang="en-US" dirty="0"/>
          </a:p>
        </p:txBody>
      </p:sp>
      <p:sp>
        <p:nvSpPr>
          <p:cNvPr id="9" name="TextBox 8"/>
          <p:cNvSpPr txBox="1"/>
          <p:nvPr/>
        </p:nvSpPr>
        <p:spPr>
          <a:xfrm>
            <a:off x="7848600" y="5802868"/>
            <a:ext cx="758541" cy="369332"/>
          </a:xfrm>
          <a:prstGeom prst="rect">
            <a:avLst/>
          </a:prstGeom>
          <a:noFill/>
        </p:spPr>
        <p:txBody>
          <a:bodyPr wrap="none" rtlCol="0">
            <a:spAutoFit/>
          </a:bodyPr>
          <a:lstStyle/>
          <a:p>
            <a:r>
              <a:rPr lang="en-US" i="1" dirty="0" err="1">
                <a:hlinkClick r:id="rId5" tooltip="Callan"/>
              </a:rPr>
              <a:t>Callan</a:t>
            </a:r>
            <a:endParaRPr lang="en-US" dirty="0"/>
          </a:p>
        </p:txBody>
      </p:sp>
    </p:spTree>
    <p:extLst>
      <p:ext uri="{BB962C8B-B14F-4D97-AF65-F5344CB8AC3E}">
        <p14:creationId xmlns:p14="http://schemas.microsoft.com/office/powerpoint/2010/main" val="18232482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Columnar Jointing</a:t>
            </a:r>
            <a:endParaRPr lang="en-US" dirty="0"/>
          </a:p>
        </p:txBody>
      </p:sp>
      <p:pic>
        <p:nvPicPr>
          <p:cNvPr id="7" name="Content Placeholder 6"/>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609600" y="2769877"/>
            <a:ext cx="3886200" cy="2918445"/>
          </a:xfrm>
        </p:spPr>
      </p:pic>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800600" y="2772756"/>
            <a:ext cx="3886200" cy="2912687"/>
          </a:xfrm>
        </p:spPr>
      </p:pic>
      <p:sp>
        <p:nvSpPr>
          <p:cNvPr id="5" name="Text Placeholder 4"/>
          <p:cNvSpPr>
            <a:spLocks noGrp="1"/>
          </p:cNvSpPr>
          <p:nvPr>
            <p:ph type="body" sz="quarter" idx="1"/>
          </p:nvPr>
        </p:nvSpPr>
        <p:spPr/>
        <p:txBody>
          <a:bodyPr/>
          <a:lstStyle/>
          <a:p>
            <a:r>
              <a:rPr lang="en-US" dirty="0" smtClean="0"/>
              <a:t>Giants Causeway, Ireland</a:t>
            </a:r>
            <a:endParaRPr lang="en-US" dirty="0"/>
          </a:p>
        </p:txBody>
      </p:sp>
      <p:sp>
        <p:nvSpPr>
          <p:cNvPr id="6" name="Text Placeholder 5"/>
          <p:cNvSpPr>
            <a:spLocks noGrp="1"/>
          </p:cNvSpPr>
          <p:nvPr>
            <p:ph type="body" sz="quarter" idx="3"/>
          </p:nvPr>
        </p:nvSpPr>
        <p:spPr/>
        <p:txBody>
          <a:bodyPr/>
          <a:lstStyle/>
          <a:p>
            <a:r>
              <a:rPr lang="en-US" dirty="0" err="1" smtClean="0"/>
              <a:t>Litlanesfoss</a:t>
            </a:r>
            <a:r>
              <a:rPr lang="en-US" dirty="0" smtClean="0"/>
              <a:t>, Iceland</a:t>
            </a:r>
            <a:endParaRPr lang="en-US" dirty="0"/>
          </a:p>
        </p:txBody>
      </p:sp>
    </p:spTree>
    <p:extLst>
      <p:ext uri="{BB962C8B-B14F-4D97-AF65-F5344CB8AC3E}">
        <p14:creationId xmlns:p14="http://schemas.microsoft.com/office/powerpoint/2010/main" val="14464898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Pyroclastic Rock</a:t>
            </a:r>
            <a:endParaRPr lang="en-US" dirty="0"/>
          </a:p>
        </p:txBody>
      </p:sp>
      <p:pic>
        <p:nvPicPr>
          <p:cNvPr id="7" name="Content Placeholder 6"/>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730481" y="2918218"/>
            <a:ext cx="3644438" cy="2621764"/>
          </a:xfrm>
        </p:spPr>
      </p:pic>
      <p:pic>
        <p:nvPicPr>
          <p:cNvPr id="9" name="Content Placeholder 8"/>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00600" y="2852737"/>
            <a:ext cx="3886200" cy="2752725"/>
          </a:xfrm>
        </p:spPr>
      </p:pic>
      <p:sp>
        <p:nvSpPr>
          <p:cNvPr id="5" name="Text Placeholder 4"/>
          <p:cNvSpPr>
            <a:spLocks noGrp="1"/>
          </p:cNvSpPr>
          <p:nvPr>
            <p:ph type="body" sz="quarter" idx="1"/>
          </p:nvPr>
        </p:nvSpPr>
        <p:spPr/>
        <p:txBody>
          <a:bodyPr/>
          <a:lstStyle/>
          <a:p>
            <a:r>
              <a:rPr lang="en-US" dirty="0" smtClean="0"/>
              <a:t>Volcanic ash</a:t>
            </a:r>
            <a:endParaRPr lang="en-US" dirty="0"/>
          </a:p>
        </p:txBody>
      </p:sp>
      <p:sp>
        <p:nvSpPr>
          <p:cNvPr id="6" name="Text Placeholder 5"/>
          <p:cNvSpPr>
            <a:spLocks noGrp="1"/>
          </p:cNvSpPr>
          <p:nvPr>
            <p:ph type="body" sz="quarter" idx="3"/>
          </p:nvPr>
        </p:nvSpPr>
        <p:spPr/>
        <p:txBody>
          <a:bodyPr/>
          <a:lstStyle/>
          <a:p>
            <a:r>
              <a:rPr lang="en-US" dirty="0" smtClean="0"/>
              <a:t>Pyroclastic Bomb</a:t>
            </a:r>
            <a:endParaRPr lang="en-US" dirty="0"/>
          </a:p>
        </p:txBody>
      </p:sp>
      <p:sp>
        <p:nvSpPr>
          <p:cNvPr id="8" name="TextBox 7"/>
          <p:cNvSpPr txBox="1"/>
          <p:nvPr/>
        </p:nvSpPr>
        <p:spPr>
          <a:xfrm>
            <a:off x="3381907" y="5486400"/>
            <a:ext cx="732893" cy="369332"/>
          </a:xfrm>
          <a:prstGeom prst="rect">
            <a:avLst/>
          </a:prstGeom>
          <a:noFill/>
        </p:spPr>
        <p:txBody>
          <a:bodyPr wrap="none" rtlCol="0">
            <a:spAutoFit/>
          </a:bodyPr>
          <a:lstStyle/>
          <a:p>
            <a:r>
              <a:rPr lang="en-US" dirty="0" smtClean="0"/>
              <a:t>USGS</a:t>
            </a:r>
            <a:endParaRPr lang="en-US" dirty="0"/>
          </a:p>
        </p:txBody>
      </p:sp>
      <p:sp>
        <p:nvSpPr>
          <p:cNvPr id="10" name="TextBox 9"/>
          <p:cNvSpPr txBox="1"/>
          <p:nvPr/>
        </p:nvSpPr>
        <p:spPr>
          <a:xfrm>
            <a:off x="7264616" y="5486400"/>
            <a:ext cx="1422184" cy="369332"/>
          </a:xfrm>
          <a:prstGeom prst="rect">
            <a:avLst/>
          </a:prstGeom>
          <a:noFill/>
        </p:spPr>
        <p:txBody>
          <a:bodyPr wrap="none" rtlCol="0">
            <a:spAutoFit/>
          </a:bodyPr>
          <a:lstStyle/>
          <a:p>
            <a:r>
              <a:rPr lang="en-US" dirty="0"/>
              <a:t>Steve Mattox</a:t>
            </a:r>
          </a:p>
        </p:txBody>
      </p:sp>
    </p:spTree>
    <p:extLst>
      <p:ext uri="{BB962C8B-B14F-4D97-AF65-F5344CB8AC3E}">
        <p14:creationId xmlns:p14="http://schemas.microsoft.com/office/powerpoint/2010/main" val="29630748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Fissure Eruptions and Lava Plateaus</a:t>
            </a:r>
            <a:endParaRPr lang="en-US" dirty="0"/>
          </a:p>
        </p:txBody>
      </p:sp>
      <p:sp>
        <p:nvSpPr>
          <p:cNvPr id="7" name="Content Placeholder 6"/>
          <p:cNvSpPr>
            <a:spLocks noGrp="1"/>
          </p:cNvSpPr>
          <p:nvPr>
            <p:ph sz="quarter" idx="1"/>
          </p:nvPr>
        </p:nvSpPr>
        <p:spPr/>
        <p:txBody>
          <a:bodyPr/>
          <a:lstStyle/>
          <a:p>
            <a:r>
              <a:rPr lang="en-US" dirty="0" smtClean="0"/>
              <a:t>Gentlest type of eruption</a:t>
            </a:r>
          </a:p>
          <a:p>
            <a:pPr lvl="1"/>
            <a:r>
              <a:rPr lang="en-US" dirty="0" smtClean="0"/>
              <a:t>Viscous lava oozes from fissures and flows over land like water</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8000"/>
            <a:ext cx="5038017" cy="3306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186987" y="6334150"/>
            <a:ext cx="4580421" cy="369332"/>
          </a:xfrm>
          <a:prstGeom prst="rect">
            <a:avLst/>
          </a:prstGeom>
          <a:noFill/>
        </p:spPr>
        <p:txBody>
          <a:bodyPr wrap="none" rtlCol="0">
            <a:spAutoFit/>
          </a:bodyPr>
          <a:lstStyle/>
          <a:p>
            <a:r>
              <a:rPr lang="en-US" dirty="0" smtClean="0"/>
              <a:t>Kilauea </a:t>
            </a:r>
            <a:r>
              <a:rPr lang="en-US" dirty="0" err="1" smtClean="0"/>
              <a:t>Iki</a:t>
            </a:r>
            <a:r>
              <a:rPr lang="en-US" dirty="0" smtClean="0"/>
              <a:t> lava fountains and flows, from USGS</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20" y="3047999"/>
            <a:ext cx="2198315" cy="3308317"/>
          </a:xfrm>
          <a:prstGeom prst="rect">
            <a:avLst/>
          </a:prstGeom>
        </p:spPr>
      </p:pic>
      <p:sp>
        <p:nvSpPr>
          <p:cNvPr id="9" name="TextBox 8"/>
          <p:cNvSpPr txBox="1"/>
          <p:nvPr/>
        </p:nvSpPr>
        <p:spPr>
          <a:xfrm>
            <a:off x="2223351" y="6324600"/>
            <a:ext cx="824649" cy="369332"/>
          </a:xfrm>
          <a:prstGeom prst="rect">
            <a:avLst/>
          </a:prstGeom>
          <a:noFill/>
        </p:spPr>
        <p:txBody>
          <a:bodyPr wrap="none" rtlCol="0">
            <a:spAutoFit/>
          </a:bodyPr>
          <a:lstStyle/>
          <a:p>
            <a:r>
              <a:rPr lang="en-US" dirty="0" smtClean="0"/>
              <a:t>Hawaii</a:t>
            </a:r>
            <a:endParaRPr lang="en-US" dirty="0"/>
          </a:p>
        </p:txBody>
      </p:sp>
    </p:spTree>
    <p:extLst>
      <p:ext uri="{BB962C8B-B14F-4D97-AF65-F5344CB8AC3E}">
        <p14:creationId xmlns:p14="http://schemas.microsoft.com/office/powerpoint/2010/main" val="37592497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Lava </a:t>
            </a:r>
            <a:r>
              <a:rPr lang="en-US" dirty="0" err="1" smtClean="0"/>
              <a:t>Plateus</a:t>
            </a:r>
            <a:endParaRPr lang="en-US" dirty="0"/>
          </a:p>
        </p:txBody>
      </p:sp>
      <p:sp>
        <p:nvSpPr>
          <p:cNvPr id="3" name="Content Placeholder 2"/>
          <p:cNvSpPr>
            <a:spLocks noGrp="1"/>
          </p:cNvSpPr>
          <p:nvPr>
            <p:ph sz="quarter" idx="1"/>
          </p:nvPr>
        </p:nvSpPr>
        <p:spPr/>
        <p:txBody>
          <a:bodyPr/>
          <a:lstStyle/>
          <a:p>
            <a:r>
              <a:rPr lang="en-US" dirty="0" smtClean="0"/>
              <a:t>Thousands </a:t>
            </a:r>
            <a:r>
              <a:rPr lang="en-US" dirty="0"/>
              <a:t>of cubic kilometers of basaltic lava forming a flood basalt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590800"/>
            <a:ext cx="6927273" cy="3810000"/>
          </a:xfrm>
          <a:prstGeom prst="rect">
            <a:avLst/>
          </a:prstGeom>
        </p:spPr>
      </p:pic>
    </p:spTree>
    <p:extLst>
      <p:ext uri="{BB962C8B-B14F-4D97-AF65-F5344CB8AC3E}">
        <p14:creationId xmlns:p14="http://schemas.microsoft.com/office/powerpoint/2010/main" val="32759613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Columbia River Plateau</a:t>
            </a:r>
            <a:endParaRPr lang="en-US" dirty="0"/>
          </a:p>
        </p:txBody>
      </p:sp>
      <p:pic>
        <p:nvPicPr>
          <p:cNvPr id="7" name="Content Placeholder 6"/>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609600" y="2357041"/>
            <a:ext cx="3886200" cy="3036093"/>
          </a:xfrm>
        </p:spPr>
      </p:pic>
      <p:pic>
        <p:nvPicPr>
          <p:cNvPr id="8" name="Content Placeholder 7"/>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4845050" y="2592642"/>
            <a:ext cx="3886200" cy="2564892"/>
          </a:xfrm>
        </p:spPr>
      </p:pic>
    </p:spTree>
    <p:extLst>
      <p:ext uri="{BB962C8B-B14F-4D97-AF65-F5344CB8AC3E}">
        <p14:creationId xmlns:p14="http://schemas.microsoft.com/office/powerpoint/2010/main" val="21140460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Volcano Types</a:t>
            </a:r>
            <a:endParaRPr lang="en-US" dirty="0"/>
          </a:p>
        </p:txBody>
      </p:sp>
      <p:pic>
        <p:nvPicPr>
          <p:cNvPr id="11" name="Content Placeholder 10"/>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535781" y="2967084"/>
            <a:ext cx="4033838" cy="2524030"/>
          </a:xfrm>
        </p:spPr>
      </p:pic>
      <p:pic>
        <p:nvPicPr>
          <p:cNvPr id="9" name="Content Placeholder 8"/>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800600" y="2771775"/>
            <a:ext cx="3886200" cy="2914650"/>
          </a:xfrm>
        </p:spPr>
      </p:pic>
      <p:sp>
        <p:nvSpPr>
          <p:cNvPr id="5" name="Text Placeholder 4"/>
          <p:cNvSpPr>
            <a:spLocks noGrp="1"/>
          </p:cNvSpPr>
          <p:nvPr>
            <p:ph type="body" sz="quarter" idx="1"/>
          </p:nvPr>
        </p:nvSpPr>
        <p:spPr/>
        <p:txBody>
          <a:bodyPr>
            <a:normAutofit fontScale="92500" lnSpcReduction="10000"/>
          </a:bodyPr>
          <a:lstStyle/>
          <a:p>
            <a:r>
              <a:rPr lang="en-US" dirty="0" smtClean="0"/>
              <a:t>Volcanic vent on flank of </a:t>
            </a:r>
            <a:r>
              <a:rPr lang="en-US" b="0" dirty="0" err="1" smtClean="0"/>
              <a:t>Pu`u</a:t>
            </a:r>
            <a:r>
              <a:rPr lang="en-US" b="0" dirty="0" smtClean="0"/>
              <a:t> </a:t>
            </a:r>
            <a:r>
              <a:rPr lang="en-US" b="0" dirty="0"/>
              <a:t>`</a:t>
            </a:r>
            <a:r>
              <a:rPr lang="en-US" b="0" dirty="0" err="1" smtClean="0"/>
              <a:t>O`o</a:t>
            </a:r>
            <a:r>
              <a:rPr lang="en-US" b="0" dirty="0" smtClean="0"/>
              <a:t> on the east rift zone of </a:t>
            </a:r>
            <a:r>
              <a:rPr lang="en-US" b="0" dirty="0" err="1" smtClean="0"/>
              <a:t>Kilaeua</a:t>
            </a:r>
            <a:endParaRPr lang="en-US" dirty="0"/>
          </a:p>
        </p:txBody>
      </p:sp>
      <p:sp>
        <p:nvSpPr>
          <p:cNvPr id="7" name="Text Placeholder 6"/>
          <p:cNvSpPr>
            <a:spLocks noGrp="1"/>
          </p:cNvSpPr>
          <p:nvPr>
            <p:ph type="body" sz="quarter" idx="3"/>
          </p:nvPr>
        </p:nvSpPr>
        <p:spPr/>
        <p:txBody>
          <a:bodyPr>
            <a:normAutofit lnSpcReduction="10000"/>
          </a:bodyPr>
          <a:lstStyle/>
          <a:p>
            <a:r>
              <a:rPr lang="en-US" dirty="0" smtClean="0"/>
              <a:t>Volcanic crater of Santa Ana volcano, El Salvador</a:t>
            </a:r>
            <a:endParaRPr lang="en-US" dirty="0"/>
          </a:p>
        </p:txBody>
      </p:sp>
      <p:sp>
        <p:nvSpPr>
          <p:cNvPr id="10" name="TextBox 9"/>
          <p:cNvSpPr txBox="1"/>
          <p:nvPr/>
        </p:nvSpPr>
        <p:spPr>
          <a:xfrm>
            <a:off x="8001000" y="5638800"/>
            <a:ext cx="679994" cy="369332"/>
          </a:xfrm>
          <a:prstGeom prst="rect">
            <a:avLst/>
          </a:prstGeom>
          <a:noFill/>
        </p:spPr>
        <p:txBody>
          <a:bodyPr wrap="none" rtlCol="0">
            <a:spAutoFit/>
          </a:bodyPr>
          <a:lstStyle/>
          <a:p>
            <a:r>
              <a:rPr lang="en-US" dirty="0" smtClean="0"/>
              <a:t>USAF</a:t>
            </a:r>
            <a:endParaRPr lang="en-US" dirty="0"/>
          </a:p>
        </p:txBody>
      </p:sp>
      <p:sp>
        <p:nvSpPr>
          <p:cNvPr id="12" name="TextBox 11"/>
          <p:cNvSpPr txBox="1"/>
          <p:nvPr/>
        </p:nvSpPr>
        <p:spPr>
          <a:xfrm>
            <a:off x="3733800" y="5410200"/>
            <a:ext cx="732893" cy="369332"/>
          </a:xfrm>
          <a:prstGeom prst="rect">
            <a:avLst/>
          </a:prstGeom>
          <a:noFill/>
        </p:spPr>
        <p:txBody>
          <a:bodyPr wrap="none" rtlCol="0">
            <a:spAutoFit/>
          </a:bodyPr>
          <a:lstStyle/>
          <a:p>
            <a:r>
              <a:rPr lang="en-US" dirty="0" smtClean="0"/>
              <a:t>USGS</a:t>
            </a:r>
            <a:endParaRPr lang="en-US" dirty="0"/>
          </a:p>
        </p:txBody>
      </p:sp>
    </p:spTree>
    <p:extLst>
      <p:ext uri="{BB962C8B-B14F-4D97-AF65-F5344CB8AC3E}">
        <p14:creationId xmlns:p14="http://schemas.microsoft.com/office/powerpoint/2010/main" val="38523645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Shield Volcanoes</a:t>
            </a:r>
            <a:endParaRPr lang="en-US" dirty="0"/>
          </a:p>
        </p:txBody>
      </p:sp>
      <p:sp>
        <p:nvSpPr>
          <p:cNvPr id="8" name="Content Placeholder 7"/>
          <p:cNvSpPr>
            <a:spLocks noGrp="1"/>
          </p:cNvSpPr>
          <p:nvPr>
            <p:ph sz="quarter" idx="1"/>
          </p:nvPr>
        </p:nvSpPr>
        <p:spPr/>
        <p:txBody>
          <a:bodyPr/>
          <a:lstStyle/>
          <a:p>
            <a:r>
              <a:rPr lang="en-US" dirty="0" smtClean="0"/>
              <a:t>Fluid basaltic magma – forms gently sloping shape</a:t>
            </a:r>
          </a:p>
          <a:p>
            <a:r>
              <a:rPr lang="en-US" dirty="0" smtClean="0"/>
              <a:t>Can be enormous</a:t>
            </a:r>
          </a:p>
          <a:p>
            <a:r>
              <a:rPr lang="en-US" dirty="0" smtClean="0"/>
              <a:t>Gentle eruptions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75" y="3200400"/>
            <a:ext cx="7557025" cy="3309977"/>
          </a:xfrm>
          <a:prstGeom prst="rect">
            <a:avLst/>
          </a:prstGeom>
        </p:spPr>
      </p:pic>
      <p:sp>
        <p:nvSpPr>
          <p:cNvPr id="10" name="TextBox 9"/>
          <p:cNvSpPr txBox="1"/>
          <p:nvPr/>
        </p:nvSpPr>
        <p:spPr>
          <a:xfrm>
            <a:off x="4419600" y="6400800"/>
            <a:ext cx="4067139" cy="369332"/>
          </a:xfrm>
          <a:prstGeom prst="rect">
            <a:avLst/>
          </a:prstGeom>
          <a:noFill/>
        </p:spPr>
        <p:txBody>
          <a:bodyPr wrap="none" rtlCol="0">
            <a:spAutoFit/>
          </a:bodyPr>
          <a:lstStyle/>
          <a:p>
            <a:r>
              <a:rPr lang="en-US" dirty="0" smtClean="0"/>
              <a:t>Fig 8.20 – Mount </a:t>
            </a:r>
            <a:r>
              <a:rPr lang="en-US" dirty="0" err="1" smtClean="0"/>
              <a:t>Skjoldbreidier</a:t>
            </a:r>
            <a:r>
              <a:rPr lang="en-US" dirty="0" smtClean="0"/>
              <a:t> in Iceland</a:t>
            </a:r>
            <a:endParaRPr lang="en-US" dirty="0"/>
          </a:p>
        </p:txBody>
      </p:sp>
    </p:spTree>
    <p:extLst>
      <p:ext uri="{BB962C8B-B14F-4D97-AF65-F5344CB8AC3E}">
        <p14:creationId xmlns:p14="http://schemas.microsoft.com/office/powerpoint/2010/main" val="8768789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Cinder Cone</a:t>
            </a:r>
            <a:endParaRPr lang="en-US" dirty="0"/>
          </a:p>
        </p:txBody>
      </p:sp>
      <p:sp>
        <p:nvSpPr>
          <p:cNvPr id="3" name="Content Placeholder 2"/>
          <p:cNvSpPr>
            <a:spLocks noGrp="1"/>
          </p:cNvSpPr>
          <p:nvPr>
            <p:ph sz="quarter" idx="1"/>
          </p:nvPr>
        </p:nvSpPr>
        <p:spPr/>
        <p:txBody>
          <a:bodyPr/>
          <a:lstStyle/>
          <a:p>
            <a:r>
              <a:rPr lang="en-US" dirty="0" smtClean="0"/>
              <a:t>Composed of pyroclastic fragments </a:t>
            </a:r>
          </a:p>
          <a:p>
            <a:r>
              <a:rPr lang="en-US" dirty="0" smtClean="0"/>
              <a:t>Large amounts of accumulated gas in magma</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56" y="3194324"/>
            <a:ext cx="4880944" cy="305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429000"/>
            <a:ext cx="33337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08717" y="6172200"/>
            <a:ext cx="732893" cy="369332"/>
          </a:xfrm>
          <a:prstGeom prst="rect">
            <a:avLst/>
          </a:prstGeom>
          <a:noFill/>
        </p:spPr>
        <p:txBody>
          <a:bodyPr wrap="none" rtlCol="0">
            <a:spAutoFit/>
          </a:bodyPr>
          <a:lstStyle/>
          <a:p>
            <a:r>
              <a:rPr lang="en-US" dirty="0" smtClean="0"/>
              <a:t>USGS</a:t>
            </a:r>
            <a:endParaRPr lang="en-US" dirty="0"/>
          </a:p>
        </p:txBody>
      </p:sp>
    </p:spTree>
    <p:extLst>
      <p:ext uri="{BB962C8B-B14F-4D97-AF65-F5344CB8AC3E}">
        <p14:creationId xmlns:p14="http://schemas.microsoft.com/office/powerpoint/2010/main" val="40536861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Composite Cone (</a:t>
            </a:r>
            <a:r>
              <a:rPr lang="en-US" dirty="0" err="1" smtClean="0"/>
              <a:t>Stratovolcano</a:t>
            </a:r>
            <a:r>
              <a:rPr lang="en-US" dirty="0" smtClean="0"/>
              <a:t>)</a:t>
            </a:r>
            <a:endParaRPr lang="en-US" dirty="0"/>
          </a:p>
        </p:txBody>
      </p:sp>
      <p:sp>
        <p:nvSpPr>
          <p:cNvPr id="3" name="Content Placeholder 2"/>
          <p:cNvSpPr>
            <a:spLocks noGrp="1"/>
          </p:cNvSpPr>
          <p:nvPr>
            <p:ph sz="quarter" idx="1"/>
          </p:nvPr>
        </p:nvSpPr>
        <p:spPr/>
        <p:txBody>
          <a:bodyPr/>
          <a:lstStyle/>
          <a:p>
            <a:r>
              <a:rPr lang="en-US" dirty="0" smtClean="0"/>
              <a:t>Sequence of repeated lava flows and pyroclastic eruptions</a:t>
            </a:r>
          </a:p>
          <a:p>
            <a:r>
              <a:rPr lang="en-US" dirty="0" smtClean="0"/>
              <a:t>Steep sided profile</a:t>
            </a:r>
          </a:p>
          <a:p>
            <a:r>
              <a:rPr lang="en-US" dirty="0" smtClean="0"/>
              <a:t>Forms along subduction zones</a:t>
            </a:r>
            <a:endParaRPr lang="en-US" dirty="0"/>
          </a:p>
        </p:txBody>
      </p:sp>
      <p:pic>
        <p:nvPicPr>
          <p:cNvPr id="5" name="Content Placeholder 4"/>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922" r="19347"/>
          <a:stretch/>
        </p:blipFill>
        <p:spPr>
          <a:xfrm>
            <a:off x="4648200" y="1981200"/>
            <a:ext cx="3749040" cy="3627825"/>
          </a:xfrm>
        </p:spPr>
      </p:pic>
      <p:sp>
        <p:nvSpPr>
          <p:cNvPr id="6" name="TextBox 5"/>
          <p:cNvSpPr txBox="1"/>
          <p:nvPr/>
        </p:nvSpPr>
        <p:spPr>
          <a:xfrm>
            <a:off x="5842008" y="5562600"/>
            <a:ext cx="2920992" cy="646331"/>
          </a:xfrm>
          <a:prstGeom prst="rect">
            <a:avLst/>
          </a:prstGeom>
          <a:noFill/>
        </p:spPr>
        <p:txBody>
          <a:bodyPr wrap="none" rtlCol="0">
            <a:spAutoFit/>
          </a:bodyPr>
          <a:lstStyle/>
          <a:p>
            <a:r>
              <a:rPr lang="en-US" dirty="0" smtClean="0"/>
              <a:t>Fig 8.22 – (A) composite cone</a:t>
            </a:r>
          </a:p>
          <a:p>
            <a:r>
              <a:rPr lang="en-US" dirty="0" smtClean="0"/>
              <a:t>(B) Mount Hood, in Oregon</a:t>
            </a:r>
            <a:endParaRPr lang="en-US" dirty="0"/>
          </a:p>
        </p:txBody>
      </p:sp>
    </p:spTree>
    <p:extLst>
      <p:ext uri="{BB962C8B-B14F-4D97-AF65-F5344CB8AC3E}">
        <p14:creationId xmlns:p14="http://schemas.microsoft.com/office/powerpoint/2010/main" val="3323870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Decreasing Pressure</a:t>
            </a:r>
            <a:endParaRPr lang="en-US" dirty="0"/>
          </a:p>
        </p:txBody>
      </p:sp>
      <p:sp>
        <p:nvSpPr>
          <p:cNvPr id="3" name="Content Placeholder 2"/>
          <p:cNvSpPr>
            <a:spLocks noGrp="1"/>
          </p:cNvSpPr>
          <p:nvPr>
            <p:ph sz="quarter" idx="1"/>
          </p:nvPr>
        </p:nvSpPr>
        <p:spPr/>
        <p:txBody>
          <a:bodyPr>
            <a:normAutofit/>
          </a:bodyPr>
          <a:lstStyle/>
          <a:p>
            <a:r>
              <a:rPr lang="en-US" sz="2400" dirty="0" smtClean="0"/>
              <a:t>Melting increases the volume of rock by ~10%</a:t>
            </a:r>
          </a:p>
          <a:p>
            <a:pPr lvl="1"/>
            <a:r>
              <a:rPr lang="en-US" sz="2000" dirty="0" smtClean="0"/>
              <a:t>Decreases density</a:t>
            </a:r>
          </a:p>
          <a:p>
            <a:r>
              <a:rPr lang="en-US" sz="2400" dirty="0" smtClean="0"/>
              <a:t>Increased pressure prevents expansion and prohibits melting</a:t>
            </a:r>
          </a:p>
          <a:p>
            <a:r>
              <a:rPr lang="en-US" sz="2400" dirty="0" smtClean="0"/>
              <a:t>Pressure-release melting</a:t>
            </a:r>
          </a:p>
        </p:txBody>
      </p:sp>
      <p:pic>
        <p:nvPicPr>
          <p:cNvPr id="7" name="Content Placeholder 6"/>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955685" y="1589088"/>
            <a:ext cx="3664929" cy="457200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4495800"/>
            <a:ext cx="2913560" cy="2012855"/>
          </a:xfrm>
          <a:prstGeom prst="rect">
            <a:avLst/>
          </a:prstGeom>
        </p:spPr>
      </p:pic>
    </p:spTree>
    <p:extLst>
      <p:ext uri="{BB962C8B-B14F-4D97-AF65-F5344CB8AC3E}">
        <p14:creationId xmlns:p14="http://schemas.microsoft.com/office/powerpoint/2010/main" val="14541569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Composite Cone (</a:t>
            </a:r>
            <a:r>
              <a:rPr lang="en-US" dirty="0" err="1" smtClean="0"/>
              <a:t>Stratovolcano</a:t>
            </a:r>
            <a:r>
              <a:rPr lang="en-US" dirty="0" smtClean="0"/>
              <a:t>)</a:t>
            </a:r>
            <a:endParaRPr lang="en-US" dirty="0"/>
          </a:p>
        </p:txBody>
      </p:sp>
      <p:pic>
        <p:nvPicPr>
          <p:cNvPr id="10" name="Content Placeholder 9"/>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236349" y="2438400"/>
            <a:ext cx="2632701" cy="3581400"/>
          </a:xfrm>
        </p:spPr>
      </p:pic>
      <p:pic>
        <p:nvPicPr>
          <p:cNvPr id="11"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919839" y="2438400"/>
            <a:ext cx="3647722" cy="3581400"/>
          </a:xfrm>
        </p:spPr>
      </p:pic>
      <p:sp>
        <p:nvSpPr>
          <p:cNvPr id="6" name="Text Placeholder 5"/>
          <p:cNvSpPr>
            <a:spLocks noGrp="1"/>
          </p:cNvSpPr>
          <p:nvPr>
            <p:ph type="body" sz="quarter" idx="1"/>
          </p:nvPr>
        </p:nvSpPr>
        <p:spPr/>
        <p:txBody>
          <a:bodyPr/>
          <a:lstStyle/>
          <a:p>
            <a:r>
              <a:rPr lang="en-US" dirty="0" smtClean="0"/>
              <a:t>Mount St. Helens, 2002</a:t>
            </a:r>
            <a:endParaRPr lang="en-US" dirty="0"/>
          </a:p>
        </p:txBody>
      </p:sp>
      <p:sp>
        <p:nvSpPr>
          <p:cNvPr id="8" name="Text Placeholder 7"/>
          <p:cNvSpPr>
            <a:spLocks noGrp="1"/>
          </p:cNvSpPr>
          <p:nvPr>
            <p:ph type="body" sz="quarter" idx="3"/>
          </p:nvPr>
        </p:nvSpPr>
        <p:spPr/>
        <p:txBody>
          <a:bodyPr/>
          <a:lstStyle/>
          <a:p>
            <a:r>
              <a:rPr lang="en-US" dirty="0" smtClean="0"/>
              <a:t>Mt Vesuvius eruption, 1944</a:t>
            </a:r>
            <a:endParaRPr lang="en-US" dirty="0"/>
          </a:p>
        </p:txBody>
      </p:sp>
      <p:sp>
        <p:nvSpPr>
          <p:cNvPr id="12" name="TextBox 11"/>
          <p:cNvSpPr txBox="1"/>
          <p:nvPr/>
        </p:nvSpPr>
        <p:spPr>
          <a:xfrm>
            <a:off x="6964637" y="5978435"/>
            <a:ext cx="1645963" cy="369332"/>
          </a:xfrm>
          <a:prstGeom prst="rect">
            <a:avLst/>
          </a:prstGeom>
          <a:noFill/>
        </p:spPr>
        <p:txBody>
          <a:bodyPr wrap="none" rtlCol="0">
            <a:spAutoFit/>
          </a:bodyPr>
          <a:lstStyle/>
          <a:p>
            <a:r>
              <a:rPr lang="en-US" dirty="0" smtClean="0"/>
              <a:t>Italian Air Force</a:t>
            </a:r>
            <a:endParaRPr lang="en-US" dirty="0"/>
          </a:p>
        </p:txBody>
      </p:sp>
      <p:sp>
        <p:nvSpPr>
          <p:cNvPr id="13" name="TextBox 12"/>
          <p:cNvSpPr txBox="1"/>
          <p:nvPr/>
        </p:nvSpPr>
        <p:spPr>
          <a:xfrm>
            <a:off x="2743200" y="5943600"/>
            <a:ext cx="1074333" cy="369332"/>
          </a:xfrm>
          <a:prstGeom prst="rect">
            <a:avLst/>
          </a:prstGeom>
          <a:noFill/>
        </p:spPr>
        <p:txBody>
          <a:bodyPr wrap="none" rtlCol="0">
            <a:spAutoFit/>
          </a:bodyPr>
          <a:lstStyle/>
          <a:p>
            <a:r>
              <a:rPr lang="en-US" dirty="0" err="1" smtClean="0"/>
              <a:t>Cotsonika</a:t>
            </a:r>
            <a:endParaRPr lang="en-US" dirty="0"/>
          </a:p>
        </p:txBody>
      </p:sp>
    </p:spTree>
    <p:extLst>
      <p:ext uri="{BB962C8B-B14F-4D97-AF65-F5344CB8AC3E}">
        <p14:creationId xmlns:p14="http://schemas.microsoft.com/office/powerpoint/2010/main" val="1031179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Vesuvius and Pompeii</a:t>
            </a:r>
            <a:endParaRPr lang="en-US" dirty="0"/>
          </a:p>
        </p:txBody>
      </p:sp>
      <p:pic>
        <p:nvPicPr>
          <p:cNvPr id="7" name="Content Placeholder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09600" y="2907792"/>
            <a:ext cx="3886200" cy="2642615"/>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523991" y="2438400"/>
            <a:ext cx="2439417" cy="3581400"/>
          </a:xfrm>
        </p:spPr>
      </p:pic>
      <p:sp>
        <p:nvSpPr>
          <p:cNvPr id="5" name="Text Placeholder 4"/>
          <p:cNvSpPr>
            <a:spLocks noGrp="1"/>
          </p:cNvSpPr>
          <p:nvPr>
            <p:ph type="body" sz="quarter" idx="1"/>
          </p:nvPr>
        </p:nvSpPr>
        <p:spPr/>
        <p:txBody>
          <a:bodyPr>
            <a:normAutofit lnSpcReduction="10000"/>
          </a:bodyPr>
          <a:lstStyle/>
          <a:p>
            <a:r>
              <a:rPr lang="en-US" dirty="0" smtClean="0"/>
              <a:t>Vesuvius seen from the ruins of Pompeii</a:t>
            </a:r>
            <a:endParaRPr lang="en-US" dirty="0"/>
          </a:p>
        </p:txBody>
      </p:sp>
      <p:sp>
        <p:nvSpPr>
          <p:cNvPr id="6" name="Text Placeholder 5"/>
          <p:cNvSpPr>
            <a:spLocks noGrp="1"/>
          </p:cNvSpPr>
          <p:nvPr>
            <p:ph type="body" sz="quarter" idx="3"/>
          </p:nvPr>
        </p:nvSpPr>
        <p:spPr/>
        <p:txBody>
          <a:bodyPr>
            <a:normAutofit fontScale="85000" lnSpcReduction="20000"/>
          </a:bodyPr>
          <a:lstStyle/>
          <a:p>
            <a:r>
              <a:rPr lang="en-US" dirty="0" smtClean="0"/>
              <a:t>Garden of the Fugitives, Pompeii,</a:t>
            </a:r>
          </a:p>
          <a:p>
            <a:r>
              <a:rPr lang="en-US" dirty="0"/>
              <a:t>p</a:t>
            </a:r>
            <a:r>
              <a:rPr lang="en-US" dirty="0" smtClean="0"/>
              <a:t>laster casts of voids in the tephra layers</a:t>
            </a:r>
            <a:endParaRPr lang="en-US" dirty="0"/>
          </a:p>
        </p:txBody>
      </p:sp>
    </p:spTree>
    <p:extLst>
      <p:ext uri="{BB962C8B-B14F-4D97-AF65-F5344CB8AC3E}">
        <p14:creationId xmlns:p14="http://schemas.microsoft.com/office/powerpoint/2010/main" val="131780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152400"/>
            <a:ext cx="8312727" cy="33818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505200"/>
            <a:ext cx="5038017" cy="3274711"/>
          </a:xfrm>
          <a:prstGeom prst="rect">
            <a:avLst/>
          </a:prstGeom>
        </p:spPr>
      </p:pic>
    </p:spTree>
    <p:extLst>
      <p:ext uri="{BB962C8B-B14F-4D97-AF65-F5344CB8AC3E}">
        <p14:creationId xmlns:p14="http://schemas.microsoft.com/office/powerpoint/2010/main" val="34827257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8.7</a:t>
            </a:r>
            <a:endParaRPr lang="en-US" dirty="0"/>
          </a:p>
        </p:txBody>
      </p:sp>
      <p:sp>
        <p:nvSpPr>
          <p:cNvPr id="4" name="Title 3"/>
          <p:cNvSpPr>
            <a:spLocks noGrp="1"/>
          </p:cNvSpPr>
          <p:nvPr>
            <p:ph type="title"/>
          </p:nvPr>
        </p:nvSpPr>
        <p:spPr/>
        <p:txBody>
          <a:bodyPr>
            <a:normAutofit fontScale="90000"/>
          </a:bodyPr>
          <a:lstStyle/>
          <a:p>
            <a:r>
              <a:rPr lang="en-US" dirty="0" smtClean="0"/>
              <a:t>Volcanic Explosions: </a:t>
            </a:r>
            <a:br>
              <a:rPr lang="en-US" dirty="0" smtClean="0"/>
            </a:br>
            <a:r>
              <a:rPr lang="en-US" dirty="0" smtClean="0"/>
              <a:t>Ash-Flow Tuffs and Caldera</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901498"/>
            <a:ext cx="3718814" cy="3279318"/>
          </a:xfrm>
          <a:prstGeom prst="rect">
            <a:avLst/>
          </a:prstGeom>
        </p:spPr>
      </p:pic>
      <p:sp>
        <p:nvSpPr>
          <p:cNvPr id="7" name="TextBox 6"/>
          <p:cNvSpPr txBox="1"/>
          <p:nvPr/>
        </p:nvSpPr>
        <p:spPr>
          <a:xfrm>
            <a:off x="5257800" y="6096000"/>
            <a:ext cx="2983253" cy="369332"/>
          </a:xfrm>
          <a:prstGeom prst="rect">
            <a:avLst/>
          </a:prstGeom>
          <a:noFill/>
        </p:spPr>
        <p:txBody>
          <a:bodyPr wrap="none" rtlCol="0">
            <a:spAutoFit/>
          </a:bodyPr>
          <a:lstStyle/>
          <a:p>
            <a:r>
              <a:rPr lang="en-US" dirty="0" smtClean="0"/>
              <a:t>Mt Pinatubo, Philippines, 1991</a:t>
            </a:r>
            <a:endParaRPr lang="en-US" dirty="0"/>
          </a:p>
        </p:txBody>
      </p:sp>
    </p:spTree>
    <p:extLst>
      <p:ext uri="{BB962C8B-B14F-4D97-AF65-F5344CB8AC3E}">
        <p14:creationId xmlns:p14="http://schemas.microsoft.com/office/powerpoint/2010/main" val="38462554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Ash Columns</a:t>
            </a:r>
            <a:endParaRPr lang="en-US" dirty="0"/>
          </a:p>
        </p:txBody>
      </p:sp>
      <p:pic>
        <p:nvPicPr>
          <p:cNvPr id="7" name="Content Placeholder 6"/>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762000" y="2438400"/>
            <a:ext cx="3581400" cy="3581400"/>
          </a:xfrm>
        </p:spPr>
      </p:pic>
      <p:pic>
        <p:nvPicPr>
          <p:cNvPr id="12" name="Content Placeholder 11"/>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00600" y="2930461"/>
            <a:ext cx="3886200" cy="2597277"/>
          </a:xfrm>
        </p:spPr>
      </p:pic>
      <p:sp>
        <p:nvSpPr>
          <p:cNvPr id="8" name="Text Placeholder 7"/>
          <p:cNvSpPr>
            <a:spLocks noGrp="1"/>
          </p:cNvSpPr>
          <p:nvPr>
            <p:ph type="body" sz="quarter" idx="1"/>
          </p:nvPr>
        </p:nvSpPr>
        <p:spPr/>
        <p:txBody>
          <a:bodyPr>
            <a:normAutofit lnSpcReduction="10000"/>
          </a:bodyPr>
          <a:lstStyle/>
          <a:p>
            <a:r>
              <a:rPr lang="en-US" dirty="0" smtClean="0"/>
              <a:t>Ash column of the </a:t>
            </a:r>
            <a:r>
              <a:rPr lang="en-US" dirty="0" err="1" smtClean="0"/>
              <a:t>Shiveluch</a:t>
            </a:r>
            <a:r>
              <a:rPr lang="en-US" dirty="0" smtClean="0"/>
              <a:t> </a:t>
            </a:r>
            <a:r>
              <a:rPr lang="en-US" dirty="0" err="1" smtClean="0"/>
              <a:t>stratovolcano</a:t>
            </a:r>
            <a:r>
              <a:rPr lang="en-US" dirty="0" smtClean="0"/>
              <a:t> in Russia</a:t>
            </a:r>
            <a:endParaRPr lang="en-US" dirty="0"/>
          </a:p>
        </p:txBody>
      </p:sp>
      <p:sp>
        <p:nvSpPr>
          <p:cNvPr id="9" name="Text Placeholder 8"/>
          <p:cNvSpPr>
            <a:spLocks noGrp="1"/>
          </p:cNvSpPr>
          <p:nvPr>
            <p:ph type="body" sz="quarter" idx="3"/>
          </p:nvPr>
        </p:nvSpPr>
        <p:spPr/>
        <p:txBody>
          <a:bodyPr>
            <a:normAutofit lnSpcReduction="10000"/>
          </a:bodyPr>
          <a:lstStyle/>
          <a:p>
            <a:r>
              <a:rPr lang="en-US" dirty="0" smtClean="0"/>
              <a:t>Mount St. Helens on July 22</a:t>
            </a:r>
            <a:r>
              <a:rPr lang="en-US" baseline="30000" dirty="0" smtClean="0"/>
              <a:t>nd</a:t>
            </a:r>
            <a:r>
              <a:rPr lang="en-US" dirty="0" smtClean="0"/>
              <a:t>, 1980</a:t>
            </a:r>
            <a:endParaRPr lang="en-US" dirty="0"/>
          </a:p>
        </p:txBody>
      </p:sp>
      <p:sp>
        <p:nvSpPr>
          <p:cNvPr id="11" name="TextBox 10"/>
          <p:cNvSpPr txBox="1"/>
          <p:nvPr/>
        </p:nvSpPr>
        <p:spPr>
          <a:xfrm>
            <a:off x="3429000" y="6019800"/>
            <a:ext cx="732893" cy="369332"/>
          </a:xfrm>
          <a:prstGeom prst="rect">
            <a:avLst/>
          </a:prstGeom>
          <a:noFill/>
        </p:spPr>
        <p:txBody>
          <a:bodyPr wrap="none" rtlCol="0">
            <a:spAutoFit/>
          </a:bodyPr>
          <a:lstStyle/>
          <a:p>
            <a:r>
              <a:rPr lang="en-US" dirty="0" smtClean="0"/>
              <a:t>NASA</a:t>
            </a:r>
            <a:endParaRPr lang="en-US" dirty="0"/>
          </a:p>
        </p:txBody>
      </p:sp>
    </p:spTree>
    <p:extLst>
      <p:ext uri="{BB962C8B-B14F-4D97-AF65-F5344CB8AC3E}">
        <p14:creationId xmlns:p14="http://schemas.microsoft.com/office/powerpoint/2010/main" val="32448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Ash Flows</a:t>
            </a:r>
            <a:endParaRPr lang="en-US" dirty="0"/>
          </a:p>
        </p:txBody>
      </p:sp>
      <p:pic>
        <p:nvPicPr>
          <p:cNvPr id="10" name="Content Placeholder 9"/>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09600" y="2921244"/>
            <a:ext cx="3886200" cy="2615711"/>
          </a:xfrm>
        </p:spPr>
      </p:pic>
      <p:pic>
        <p:nvPicPr>
          <p:cNvPr id="11" name="Content Placeholder 10"/>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00600" y="2688499"/>
            <a:ext cx="3886200" cy="3081201"/>
          </a:xfrm>
        </p:spPr>
      </p:pic>
      <p:sp>
        <p:nvSpPr>
          <p:cNvPr id="6" name="Text Placeholder 5"/>
          <p:cNvSpPr>
            <a:spLocks noGrp="1"/>
          </p:cNvSpPr>
          <p:nvPr>
            <p:ph type="body" sz="quarter" idx="1"/>
          </p:nvPr>
        </p:nvSpPr>
        <p:spPr/>
        <p:txBody>
          <a:bodyPr>
            <a:normAutofit lnSpcReduction="10000"/>
          </a:bodyPr>
          <a:lstStyle/>
          <a:p>
            <a:r>
              <a:rPr lang="en-US" dirty="0" smtClean="0"/>
              <a:t>Mount Augustine, Cook Inlet, Alaska</a:t>
            </a:r>
            <a:endParaRPr lang="en-US" dirty="0"/>
          </a:p>
        </p:txBody>
      </p:sp>
      <p:sp>
        <p:nvSpPr>
          <p:cNvPr id="8" name="Text Placeholder 7"/>
          <p:cNvSpPr>
            <a:spLocks noGrp="1"/>
          </p:cNvSpPr>
          <p:nvPr>
            <p:ph type="body" sz="quarter" idx="3"/>
          </p:nvPr>
        </p:nvSpPr>
        <p:spPr/>
        <p:txBody>
          <a:bodyPr>
            <a:normAutofit lnSpcReduction="10000"/>
          </a:bodyPr>
          <a:lstStyle/>
          <a:p>
            <a:r>
              <a:rPr lang="en-US" dirty="0" err="1" smtClean="0"/>
              <a:t>Rhyolitic</a:t>
            </a:r>
            <a:r>
              <a:rPr lang="en-US" dirty="0" smtClean="0"/>
              <a:t> ash-flow tuff, Traveler Mountain, Maine</a:t>
            </a:r>
            <a:endParaRPr lang="en-US" dirty="0"/>
          </a:p>
        </p:txBody>
      </p:sp>
      <p:sp>
        <p:nvSpPr>
          <p:cNvPr id="12" name="TextBox 11"/>
          <p:cNvSpPr txBox="1"/>
          <p:nvPr/>
        </p:nvSpPr>
        <p:spPr>
          <a:xfrm>
            <a:off x="5105400" y="5697974"/>
            <a:ext cx="3686715" cy="369332"/>
          </a:xfrm>
          <a:prstGeom prst="rect">
            <a:avLst/>
          </a:prstGeom>
          <a:noFill/>
        </p:spPr>
        <p:txBody>
          <a:bodyPr wrap="none" rtlCol="0">
            <a:spAutoFit/>
          </a:bodyPr>
          <a:lstStyle/>
          <a:p>
            <a:r>
              <a:rPr lang="en-US" i="1" dirty="0"/>
              <a:t>Photo from Rankin and Caldwell, 2010</a:t>
            </a:r>
            <a:endParaRPr lang="en-US" dirty="0"/>
          </a:p>
        </p:txBody>
      </p:sp>
      <p:sp>
        <p:nvSpPr>
          <p:cNvPr id="13" name="TextBox 12"/>
          <p:cNvSpPr txBox="1"/>
          <p:nvPr/>
        </p:nvSpPr>
        <p:spPr>
          <a:xfrm>
            <a:off x="1988088" y="5498068"/>
            <a:ext cx="2583912" cy="369332"/>
          </a:xfrm>
          <a:prstGeom prst="rect">
            <a:avLst/>
          </a:prstGeom>
          <a:noFill/>
        </p:spPr>
        <p:txBody>
          <a:bodyPr wrap="none" rtlCol="0">
            <a:spAutoFit/>
          </a:bodyPr>
          <a:lstStyle/>
          <a:p>
            <a:r>
              <a:rPr lang="en-US" dirty="0"/>
              <a:t>Jim Rosen / Accent Alaska</a:t>
            </a:r>
          </a:p>
        </p:txBody>
      </p:sp>
    </p:spTree>
    <p:extLst>
      <p:ext uri="{BB962C8B-B14F-4D97-AF65-F5344CB8AC3E}">
        <p14:creationId xmlns:p14="http://schemas.microsoft.com/office/powerpoint/2010/main" val="24138154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Calderas</a:t>
            </a:r>
            <a:endParaRPr lang="en-US" dirty="0"/>
          </a:p>
        </p:txBody>
      </p:sp>
      <p:pic>
        <p:nvPicPr>
          <p:cNvPr id="8" name="Content Placeholder 7"/>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566155" y="2741109"/>
            <a:ext cx="3973088" cy="2975982"/>
          </a:xfrm>
        </p:spPr>
      </p:pic>
      <p:pic>
        <p:nvPicPr>
          <p:cNvPr id="9" name="Content Placeholder 8"/>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00600" y="2515286"/>
            <a:ext cx="3886200" cy="3427628"/>
          </a:xfrm>
        </p:spPr>
      </p:pic>
      <p:sp>
        <p:nvSpPr>
          <p:cNvPr id="4" name="Text Placeholder 3"/>
          <p:cNvSpPr>
            <a:spLocks noGrp="1"/>
          </p:cNvSpPr>
          <p:nvPr>
            <p:ph type="body" sz="quarter" idx="1"/>
          </p:nvPr>
        </p:nvSpPr>
        <p:spPr/>
        <p:txBody>
          <a:bodyPr/>
          <a:lstStyle/>
          <a:p>
            <a:r>
              <a:rPr lang="en-US" dirty="0" smtClean="0"/>
              <a:t>Crater Lake, Oregon</a:t>
            </a:r>
            <a:endParaRPr lang="en-US" dirty="0"/>
          </a:p>
        </p:txBody>
      </p:sp>
      <p:sp>
        <p:nvSpPr>
          <p:cNvPr id="6" name="Text Placeholder 5"/>
          <p:cNvSpPr>
            <a:spLocks noGrp="1"/>
          </p:cNvSpPr>
          <p:nvPr>
            <p:ph type="body" sz="quarter" idx="3"/>
          </p:nvPr>
        </p:nvSpPr>
        <p:spPr/>
        <p:txBody>
          <a:bodyPr/>
          <a:lstStyle/>
          <a:p>
            <a:r>
              <a:rPr lang="en-US" dirty="0" smtClean="0"/>
              <a:t>Diamond Head, Hawaii</a:t>
            </a:r>
            <a:endParaRPr lang="en-US" dirty="0"/>
          </a:p>
        </p:txBody>
      </p:sp>
    </p:spTree>
    <p:extLst>
      <p:ext uri="{BB962C8B-B14F-4D97-AF65-F5344CB8AC3E}">
        <p14:creationId xmlns:p14="http://schemas.microsoft.com/office/powerpoint/2010/main" val="17241960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Calderas</a:t>
            </a:r>
            <a:endParaRPr lang="en-US" dirty="0"/>
          </a:p>
        </p:txBody>
      </p:sp>
      <p:pic>
        <p:nvPicPr>
          <p:cNvPr id="7" name="Content Placeholder 6"/>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609600" y="2933700"/>
            <a:ext cx="3886200" cy="2590800"/>
          </a:xfrm>
        </p:spPr>
      </p:pic>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916832" y="2890327"/>
            <a:ext cx="3653736" cy="2677546"/>
          </a:xfrm>
        </p:spPr>
      </p:pic>
      <p:sp>
        <p:nvSpPr>
          <p:cNvPr id="5" name="Text Placeholder 4"/>
          <p:cNvSpPr>
            <a:spLocks noGrp="1"/>
          </p:cNvSpPr>
          <p:nvPr>
            <p:ph type="body" sz="quarter" idx="1"/>
          </p:nvPr>
        </p:nvSpPr>
        <p:spPr/>
        <p:txBody>
          <a:bodyPr/>
          <a:lstStyle/>
          <a:p>
            <a:r>
              <a:rPr lang="en-US" dirty="0" err="1" smtClean="0"/>
              <a:t>Aogashima</a:t>
            </a:r>
            <a:r>
              <a:rPr lang="en-US" dirty="0" smtClean="0"/>
              <a:t> Island, Japan</a:t>
            </a:r>
            <a:endParaRPr lang="en-US" dirty="0"/>
          </a:p>
        </p:txBody>
      </p:sp>
      <p:sp>
        <p:nvSpPr>
          <p:cNvPr id="6" name="Text Placeholder 5"/>
          <p:cNvSpPr>
            <a:spLocks noGrp="1"/>
          </p:cNvSpPr>
          <p:nvPr>
            <p:ph type="body" sz="quarter" idx="3"/>
          </p:nvPr>
        </p:nvSpPr>
        <p:spPr/>
        <p:txBody>
          <a:bodyPr>
            <a:normAutofit fontScale="85000" lnSpcReduction="20000"/>
          </a:bodyPr>
          <a:lstStyle/>
          <a:p>
            <a:r>
              <a:rPr lang="en-US" dirty="0" err="1" smtClean="0"/>
              <a:t>Santorini</a:t>
            </a:r>
            <a:r>
              <a:rPr lang="en-US" dirty="0" smtClean="0"/>
              <a:t>, Greece </a:t>
            </a:r>
          </a:p>
          <a:p>
            <a:r>
              <a:rPr lang="en-US" dirty="0" smtClean="0"/>
              <a:t>(classically known as </a:t>
            </a:r>
            <a:r>
              <a:rPr lang="en-US" dirty="0" err="1" smtClean="0"/>
              <a:t>Thera</a:t>
            </a:r>
            <a:r>
              <a:rPr lang="en-US" dirty="0" smtClean="0"/>
              <a:t>)</a:t>
            </a:r>
            <a:endParaRPr lang="en-US" dirty="0"/>
          </a:p>
        </p:txBody>
      </p:sp>
    </p:spTree>
    <p:extLst>
      <p:ext uri="{BB962C8B-B14F-4D97-AF65-F5344CB8AC3E}">
        <p14:creationId xmlns:p14="http://schemas.microsoft.com/office/powerpoint/2010/main" val="29041833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8.8</a:t>
            </a:r>
            <a:endParaRPr lang="en-US" dirty="0"/>
          </a:p>
        </p:txBody>
      </p:sp>
      <p:sp>
        <p:nvSpPr>
          <p:cNvPr id="4" name="Title 3"/>
          <p:cNvSpPr>
            <a:spLocks noGrp="1"/>
          </p:cNvSpPr>
          <p:nvPr>
            <p:ph type="title"/>
          </p:nvPr>
        </p:nvSpPr>
        <p:spPr/>
        <p:txBody>
          <a:bodyPr>
            <a:normAutofit fontScale="90000"/>
          </a:bodyPr>
          <a:lstStyle/>
          <a:p>
            <a:r>
              <a:rPr lang="en-US" dirty="0" smtClean="0"/>
              <a:t>Risk Assessment:</a:t>
            </a:r>
            <a:br>
              <a:rPr lang="en-US" dirty="0" smtClean="0"/>
            </a:br>
            <a:r>
              <a:rPr lang="en-US" dirty="0" smtClean="0"/>
              <a:t>Predicting Volcanic Eruptions</a:t>
            </a:r>
            <a:endParaRPr lang="en-US" dirty="0"/>
          </a:p>
        </p:txBody>
      </p:sp>
      <p:pic>
        <p:nvPicPr>
          <p:cNvPr id="6" name="South Park Randy Volcano (h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67149" y="3019697"/>
            <a:ext cx="6096000" cy="3429000"/>
          </a:xfrm>
          <a:prstGeom prst="rect">
            <a:avLst/>
          </a:prstGeom>
        </p:spPr>
      </p:pic>
    </p:spTree>
    <p:extLst>
      <p:ext uri="{BB962C8B-B14F-4D97-AF65-F5344CB8AC3E}">
        <p14:creationId xmlns:p14="http://schemas.microsoft.com/office/powerpoint/2010/main" val="967936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1350818"/>
            <a:ext cx="8312727" cy="4156364"/>
          </a:xfrm>
          <a:prstGeom prst="rect">
            <a:avLst/>
          </a:prstGeom>
        </p:spPr>
      </p:pic>
    </p:spTree>
    <p:extLst>
      <p:ext uri="{BB962C8B-B14F-4D97-AF65-F5344CB8AC3E}">
        <p14:creationId xmlns:p14="http://schemas.microsoft.com/office/powerpoint/2010/main" val="2593770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 of Water</a:t>
            </a:r>
            <a:endParaRPr lang="en-US" dirty="0"/>
          </a:p>
        </p:txBody>
      </p:sp>
      <p:sp>
        <p:nvSpPr>
          <p:cNvPr id="3" name="Content Placeholder 2"/>
          <p:cNvSpPr>
            <a:spLocks noGrp="1"/>
          </p:cNvSpPr>
          <p:nvPr>
            <p:ph sz="quarter" idx="1"/>
          </p:nvPr>
        </p:nvSpPr>
        <p:spPr/>
        <p:txBody>
          <a:bodyPr/>
          <a:lstStyle/>
          <a:p>
            <a:r>
              <a:rPr lang="en-US" dirty="0" smtClean="0"/>
              <a:t>Water will lower the melting temperature of rock</a:t>
            </a:r>
            <a:endParaRPr lang="en-US" dirty="0"/>
          </a:p>
        </p:txBody>
      </p:sp>
      <p:pic>
        <p:nvPicPr>
          <p:cNvPr id="6" name="Content Placeholder 5"/>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3276600" y="2667000"/>
            <a:ext cx="5689785" cy="3911014"/>
          </a:xfrm>
        </p:spPr>
      </p:pic>
    </p:spTree>
    <p:extLst>
      <p:ext uri="{BB962C8B-B14F-4D97-AF65-F5344CB8AC3E}">
        <p14:creationId xmlns:p14="http://schemas.microsoft.com/office/powerpoint/2010/main" val="8819001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4"/>
                </a:solidFill>
              </a:rPr>
              <a:t>Volcanic Hazards</a:t>
            </a:r>
            <a:endParaRPr lang="en-US" dirty="0">
              <a:solidFill>
                <a:schemeClr val="accent4"/>
              </a:solidFill>
            </a:endParaRPr>
          </a:p>
        </p:txBody>
      </p:sp>
      <p:pic>
        <p:nvPicPr>
          <p:cNvPr id="5" name="It's raining ROCKS in Sicily thanks to Mount Etna eruption.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457200" y="1676400"/>
            <a:ext cx="4038600" cy="2428875"/>
          </a:xfrm>
        </p:spPr>
      </p:pic>
      <p:pic>
        <p:nvPicPr>
          <p:cNvPr id="7" name="Lahars in Japan.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4648200" y="1676400"/>
            <a:ext cx="4038600" cy="3006725"/>
          </a:xfrm>
        </p:spPr>
      </p:pic>
      <p:sp>
        <p:nvSpPr>
          <p:cNvPr id="6" name="TextBox 5"/>
          <p:cNvSpPr txBox="1"/>
          <p:nvPr/>
        </p:nvSpPr>
        <p:spPr>
          <a:xfrm>
            <a:off x="2286000" y="4067175"/>
            <a:ext cx="2258952" cy="369332"/>
          </a:xfrm>
          <a:prstGeom prst="rect">
            <a:avLst/>
          </a:prstGeom>
          <a:noFill/>
        </p:spPr>
        <p:txBody>
          <a:bodyPr wrap="none" rtlCol="0">
            <a:spAutoFit/>
          </a:bodyPr>
          <a:lstStyle/>
          <a:p>
            <a:r>
              <a:rPr lang="en-US" i="1" dirty="0" err="1" smtClean="0">
                <a:hlinkClick r:id="rId9"/>
              </a:rPr>
              <a:t>Pyroclastics</a:t>
            </a:r>
            <a:r>
              <a:rPr lang="en-US" i="1" dirty="0" smtClean="0">
                <a:hlinkClick r:id="rId9"/>
              </a:rPr>
              <a:t> from Etna</a:t>
            </a:r>
            <a:endParaRPr lang="en-US" i="1" dirty="0"/>
          </a:p>
        </p:txBody>
      </p:sp>
      <p:sp>
        <p:nvSpPr>
          <p:cNvPr id="8" name="TextBox 7"/>
          <p:cNvSpPr txBox="1"/>
          <p:nvPr/>
        </p:nvSpPr>
        <p:spPr>
          <a:xfrm>
            <a:off x="7138901" y="4606925"/>
            <a:ext cx="1624099" cy="369332"/>
          </a:xfrm>
          <a:prstGeom prst="rect">
            <a:avLst/>
          </a:prstGeom>
          <a:noFill/>
        </p:spPr>
        <p:txBody>
          <a:bodyPr wrap="none" rtlCol="0">
            <a:spAutoFit/>
          </a:bodyPr>
          <a:lstStyle/>
          <a:p>
            <a:r>
              <a:rPr lang="en-US" i="1" dirty="0" smtClean="0">
                <a:hlinkClick r:id="rId10"/>
              </a:rPr>
              <a:t>Lahars in Japan</a:t>
            </a:r>
            <a:endParaRPr lang="en-US" i="1" dirty="0"/>
          </a:p>
        </p:txBody>
      </p:sp>
      <p:pic>
        <p:nvPicPr>
          <p:cNvPr id="3074" name="Picture 2" descr="http://mammothorbust.files.wordpress.com/2011/09/img_030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0"/>
            <a:ext cx="3880504" cy="21785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ew of Mauna Loa Volcano toward the west from the Hawaiian Volcano Observator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0" y="5074109"/>
            <a:ext cx="2091834" cy="13945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ew of Mauna Loa Volcano toward the west from the Hawaiian Volcano Observator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29316" y="5074109"/>
            <a:ext cx="2091834" cy="13945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75776" y="6400800"/>
            <a:ext cx="1229824" cy="369332"/>
          </a:xfrm>
          <a:prstGeom prst="rect">
            <a:avLst/>
          </a:prstGeom>
          <a:noFill/>
        </p:spPr>
        <p:txBody>
          <a:bodyPr wrap="none" rtlCol="0">
            <a:spAutoFit/>
          </a:bodyPr>
          <a:lstStyle/>
          <a:p>
            <a:r>
              <a:rPr lang="en-US" i="1" dirty="0" smtClean="0"/>
              <a:t>Mauna Loa</a:t>
            </a:r>
            <a:endParaRPr lang="en-US" i="1" dirty="0"/>
          </a:p>
        </p:txBody>
      </p:sp>
      <p:sp>
        <p:nvSpPr>
          <p:cNvPr id="10" name="TextBox 9"/>
          <p:cNvSpPr txBox="1"/>
          <p:nvPr/>
        </p:nvSpPr>
        <p:spPr>
          <a:xfrm>
            <a:off x="7103776" y="6395721"/>
            <a:ext cx="1887824" cy="369332"/>
          </a:xfrm>
          <a:prstGeom prst="rect">
            <a:avLst/>
          </a:prstGeom>
          <a:noFill/>
        </p:spPr>
        <p:txBody>
          <a:bodyPr wrap="none" rtlCol="0">
            <a:spAutoFit/>
          </a:bodyPr>
          <a:lstStyle/>
          <a:p>
            <a:r>
              <a:rPr lang="en-US" i="1" dirty="0" err="1" smtClean="0"/>
              <a:t>Vog</a:t>
            </a:r>
            <a:r>
              <a:rPr lang="en-US" i="1" dirty="0" smtClean="0"/>
              <a:t> obscured view</a:t>
            </a:r>
            <a:endParaRPr lang="en-US" i="1" dirty="0"/>
          </a:p>
        </p:txBody>
      </p:sp>
    </p:spTree>
    <p:extLst>
      <p:ext uri="{BB962C8B-B14F-4D97-AF65-F5344CB8AC3E}">
        <p14:creationId xmlns:p14="http://schemas.microsoft.com/office/powerpoint/2010/main" val="968632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err="1" smtClean="0">
                <a:solidFill>
                  <a:schemeClr val="accent4"/>
                </a:solidFill>
              </a:rPr>
              <a:t>Unzen</a:t>
            </a:r>
            <a:r>
              <a:rPr lang="en-US" dirty="0" smtClean="0">
                <a:solidFill>
                  <a:schemeClr val="accent4"/>
                </a:solidFill>
              </a:rPr>
              <a:t> Dome Collapse, 1991</a:t>
            </a:r>
            <a:endParaRPr lang="en-US" dirty="0">
              <a:solidFill>
                <a:schemeClr val="accent4"/>
              </a:solidFill>
            </a:endParaRPr>
          </a:p>
        </p:txBody>
      </p:sp>
      <p:pic>
        <p:nvPicPr>
          <p:cNvPr id="7" name="Dome collapse and pyroclastic flow at Unzen Volcan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80703" y="1543526"/>
            <a:ext cx="6784182" cy="5088573"/>
          </a:xfrm>
        </p:spPr>
      </p:pic>
      <p:sp>
        <p:nvSpPr>
          <p:cNvPr id="8" name="TextBox 7"/>
          <p:cNvSpPr txBox="1"/>
          <p:nvPr/>
        </p:nvSpPr>
        <p:spPr>
          <a:xfrm>
            <a:off x="6553200" y="6564868"/>
            <a:ext cx="1486304" cy="338554"/>
          </a:xfrm>
          <a:prstGeom prst="rect">
            <a:avLst/>
          </a:prstGeom>
          <a:noFill/>
        </p:spPr>
        <p:txBody>
          <a:bodyPr wrap="none" rtlCol="0">
            <a:spAutoFit/>
          </a:bodyPr>
          <a:lstStyle/>
          <a:p>
            <a:r>
              <a:rPr lang="en-US" sz="1600" i="1" dirty="0" smtClean="0">
                <a:hlinkClick r:id="rId5"/>
              </a:rPr>
              <a:t>Pyroclastic flow</a:t>
            </a:r>
            <a:endParaRPr lang="en-US" sz="1600" i="1" dirty="0"/>
          </a:p>
        </p:txBody>
      </p:sp>
    </p:spTree>
    <p:extLst>
      <p:ext uri="{BB962C8B-B14F-4D97-AF65-F5344CB8AC3E}">
        <p14:creationId xmlns:p14="http://schemas.microsoft.com/office/powerpoint/2010/main" val="3687911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Regional Prediction</a:t>
            </a:r>
            <a:endParaRPr lang="en-US" dirty="0"/>
          </a:p>
        </p:txBody>
      </p:sp>
      <p:sp>
        <p:nvSpPr>
          <p:cNvPr id="5" name="Content Placeholder 4"/>
          <p:cNvSpPr>
            <a:spLocks noGrp="1"/>
          </p:cNvSpPr>
          <p:nvPr>
            <p:ph sz="quarter" idx="1"/>
          </p:nvPr>
        </p:nvSpPr>
        <p:spPr/>
        <p:txBody>
          <a:bodyPr/>
          <a:lstStyle/>
          <a:p>
            <a:r>
              <a:rPr lang="en-US" sz="2400" dirty="0" smtClean="0"/>
              <a:t>Based </a:t>
            </a:r>
            <a:r>
              <a:rPr lang="en-US" sz="2400" dirty="0"/>
              <a:t>on frequency of past eruptions and potential violence</a:t>
            </a:r>
          </a:p>
          <a:p>
            <a:r>
              <a:rPr lang="en-US" sz="2400" dirty="0" smtClean="0"/>
              <a:t>Only </a:t>
            </a:r>
            <a:r>
              <a:rPr lang="en-US" sz="2400" dirty="0"/>
              <a:t>estimate possibilities and can’t determine exactly when one will erupt or the intensity</a:t>
            </a:r>
          </a:p>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082" y="2852409"/>
            <a:ext cx="6231922" cy="392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5820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Short-Term Prediction</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Attempt to forecast specific time and place</a:t>
            </a:r>
          </a:p>
          <a:p>
            <a:r>
              <a:rPr lang="en-US" dirty="0" smtClean="0"/>
              <a:t>Based on instruments that monitor active volcanoes</a:t>
            </a:r>
          </a:p>
          <a:p>
            <a:pPr lvl="1"/>
            <a:r>
              <a:rPr lang="en-US" dirty="0" smtClean="0"/>
              <a:t>Changes in shape</a:t>
            </a:r>
          </a:p>
          <a:p>
            <a:pPr lvl="1"/>
            <a:r>
              <a:rPr lang="en-US" dirty="0" smtClean="0"/>
              <a:t>Earthquakes</a:t>
            </a:r>
          </a:p>
          <a:p>
            <a:pPr lvl="1"/>
            <a:r>
              <a:rPr lang="en-US" dirty="0" smtClean="0"/>
              <a:t>Gas/Ash</a:t>
            </a:r>
          </a:p>
          <a:p>
            <a:pPr lvl="1"/>
            <a:r>
              <a:rPr lang="en-US" dirty="0" smtClean="0"/>
              <a:t>Increased hot spring temps</a:t>
            </a:r>
            <a:endParaRPr lang="en-US" dirty="0"/>
          </a:p>
        </p:txBody>
      </p:sp>
      <p:pic>
        <p:nvPicPr>
          <p:cNvPr id="5" name="Content Placeholder 4"/>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692650" y="2402998"/>
            <a:ext cx="4191000" cy="2944178"/>
          </a:xfrm>
        </p:spPr>
      </p:pic>
      <p:sp>
        <p:nvSpPr>
          <p:cNvPr id="6" name="TextBox 5"/>
          <p:cNvSpPr txBox="1"/>
          <p:nvPr/>
        </p:nvSpPr>
        <p:spPr>
          <a:xfrm>
            <a:off x="4724400" y="5334000"/>
            <a:ext cx="4130233" cy="584775"/>
          </a:xfrm>
          <a:prstGeom prst="rect">
            <a:avLst/>
          </a:prstGeom>
          <a:noFill/>
        </p:spPr>
        <p:txBody>
          <a:bodyPr wrap="none" rtlCol="0">
            <a:spAutoFit/>
          </a:bodyPr>
          <a:lstStyle/>
          <a:p>
            <a:pPr algn="r"/>
            <a:r>
              <a:rPr lang="en-US" dirty="0" smtClean="0"/>
              <a:t>Japanese Space Agency</a:t>
            </a:r>
          </a:p>
          <a:p>
            <a:pPr algn="r"/>
            <a:r>
              <a:rPr lang="en-US" sz="1400" dirty="0" smtClean="0"/>
              <a:t>Ground velocity map of the west </a:t>
            </a:r>
            <a:r>
              <a:rPr lang="en-US" sz="1400" dirty="0" err="1" smtClean="0"/>
              <a:t>Sunda</a:t>
            </a:r>
            <a:r>
              <a:rPr lang="en-US" sz="1400" dirty="0" smtClean="0"/>
              <a:t> volcanic region.</a:t>
            </a:r>
            <a:endParaRPr lang="en-US" sz="1400" dirty="0"/>
          </a:p>
        </p:txBody>
      </p:sp>
    </p:spTree>
    <p:extLst>
      <p:ext uri="{BB962C8B-B14F-4D97-AF65-F5344CB8AC3E}">
        <p14:creationId xmlns:p14="http://schemas.microsoft.com/office/powerpoint/2010/main" val="30703347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St. Helens</a:t>
            </a:r>
            <a:endParaRPr lang="en-US" dirty="0"/>
          </a:p>
        </p:txBody>
      </p:sp>
      <p:pic>
        <p:nvPicPr>
          <p:cNvPr id="5" name="Content Placeholder 4"/>
          <p:cNvPicPr>
            <a:picLocks noGrp="1" noChangeAspect="1"/>
          </p:cNvPicPr>
          <p:nvPr>
            <p:ph sz="quarter" idx="1"/>
          </p:nvPr>
        </p:nvPicPr>
        <p:blipFill>
          <a:blip r:embed="rId5">
            <a:extLst>
              <a:ext uri="{28A0092B-C50C-407E-A947-70E740481C1C}">
                <a14:useLocalDpi xmlns:a14="http://schemas.microsoft.com/office/drawing/2010/main" val="0"/>
              </a:ext>
            </a:extLst>
          </a:blip>
          <a:stretch>
            <a:fillRect/>
          </a:stretch>
        </p:blipFill>
        <p:spPr>
          <a:xfrm>
            <a:off x="369665" y="1676400"/>
            <a:ext cx="3211735" cy="2174097"/>
          </a:xfrm>
        </p:spPr>
      </p:pic>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038600"/>
            <a:ext cx="3333500" cy="224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981200" y="6217444"/>
            <a:ext cx="1681422" cy="335756"/>
          </a:xfrm>
          <a:prstGeom prst="rect">
            <a:avLst/>
          </a:prstGeom>
          <a:noFill/>
        </p:spPr>
        <p:txBody>
          <a:bodyPr wrap="none" rtlCol="0">
            <a:spAutoFit/>
          </a:bodyPr>
          <a:lstStyle/>
          <a:p>
            <a:r>
              <a:rPr lang="en-US" dirty="0"/>
              <a:t>Gary </a:t>
            </a:r>
            <a:r>
              <a:rPr lang="en-US" dirty="0" err="1"/>
              <a:t>Rosenquist</a:t>
            </a:r>
            <a:endParaRPr lang="en-US" dirty="0"/>
          </a:p>
        </p:txBody>
      </p:sp>
      <p:pic>
        <p:nvPicPr>
          <p:cNvPr id="4" name="Mount St. Helens Disintegrates in Enormous Landslide (hq).mp4">
            <a:hlinkClick r:id="" action="ppaction://media"/>
          </p:cNvPr>
          <p:cNvPicPr>
            <a:picLocks noGrp="1" noChangeAspect="1"/>
          </p:cNvPicPr>
          <p:nvPr>
            <p:ph sz="quarter" idx="2"/>
            <a:videoFile r:link="rId2"/>
            <p:extLst>
              <p:ext uri="{DAA4B4D4-6D71-4841-9C94-3DE7FCFB9230}">
                <p14:media xmlns:p14="http://schemas.microsoft.com/office/powerpoint/2010/main" r:embed="rId1"/>
              </p:ext>
            </p:extLst>
          </p:nvPr>
        </p:nvPicPr>
        <p:blipFill>
          <a:blip r:embed="rId7"/>
          <a:stretch>
            <a:fillRect/>
          </a:stretch>
        </p:blipFill>
        <p:spPr>
          <a:xfrm>
            <a:off x="3810000" y="2419519"/>
            <a:ext cx="5172532" cy="2909551"/>
          </a:xfrm>
        </p:spPr>
      </p:pic>
    </p:spTree>
    <p:extLst>
      <p:ext uri="{BB962C8B-B14F-4D97-AF65-F5344CB8AC3E}">
        <p14:creationId xmlns:p14="http://schemas.microsoft.com/office/powerpoint/2010/main" val="1331868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St. Helens</a:t>
            </a:r>
            <a:endParaRPr lang="en-US" dirty="0"/>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09600" y="2626793"/>
            <a:ext cx="3886200" cy="2496589"/>
          </a:xfrm>
        </p:spPr>
      </p:pic>
      <p:pic>
        <p:nvPicPr>
          <p:cNvPr id="7" name="Content Placeholder 6"/>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107702" y="1589088"/>
            <a:ext cx="3360895" cy="4572000"/>
          </a:xfrm>
        </p:spPr>
      </p:pic>
      <p:sp>
        <p:nvSpPr>
          <p:cNvPr id="6" name="TextBox 5"/>
          <p:cNvSpPr txBox="1"/>
          <p:nvPr/>
        </p:nvSpPr>
        <p:spPr>
          <a:xfrm>
            <a:off x="2178947" y="5029200"/>
            <a:ext cx="2316853" cy="369332"/>
          </a:xfrm>
          <a:prstGeom prst="rect">
            <a:avLst/>
          </a:prstGeom>
          <a:noFill/>
        </p:spPr>
        <p:txBody>
          <a:bodyPr wrap="none" rtlCol="0">
            <a:spAutoFit/>
          </a:bodyPr>
          <a:lstStyle/>
          <a:p>
            <a:r>
              <a:rPr lang="en-US" dirty="0" smtClean="0"/>
              <a:t>Mount St. Helens, 1980</a:t>
            </a:r>
            <a:endParaRPr lang="en-US" dirty="0"/>
          </a:p>
        </p:txBody>
      </p:sp>
      <p:sp>
        <p:nvSpPr>
          <p:cNvPr id="8" name="TextBox 7"/>
          <p:cNvSpPr txBox="1"/>
          <p:nvPr/>
        </p:nvSpPr>
        <p:spPr>
          <a:xfrm>
            <a:off x="6217547" y="6094214"/>
            <a:ext cx="2316853" cy="369332"/>
          </a:xfrm>
          <a:prstGeom prst="rect">
            <a:avLst/>
          </a:prstGeom>
          <a:noFill/>
        </p:spPr>
        <p:txBody>
          <a:bodyPr wrap="none" rtlCol="0">
            <a:spAutoFit/>
          </a:bodyPr>
          <a:lstStyle/>
          <a:p>
            <a:r>
              <a:rPr lang="en-US" dirty="0" smtClean="0"/>
              <a:t>Mount St. Helens, 2002</a:t>
            </a:r>
            <a:endParaRPr lang="en-US" dirty="0"/>
          </a:p>
        </p:txBody>
      </p:sp>
    </p:spTree>
    <p:extLst>
      <p:ext uri="{BB962C8B-B14F-4D97-AF65-F5344CB8AC3E}">
        <p14:creationId xmlns:p14="http://schemas.microsoft.com/office/powerpoint/2010/main" val="30796096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8.9</a:t>
            </a:r>
            <a:endParaRPr lang="en-US" dirty="0"/>
          </a:p>
        </p:txBody>
      </p:sp>
      <p:sp>
        <p:nvSpPr>
          <p:cNvPr id="4" name="Title 3"/>
          <p:cNvSpPr>
            <a:spLocks noGrp="1"/>
          </p:cNvSpPr>
          <p:nvPr>
            <p:ph type="title"/>
          </p:nvPr>
        </p:nvSpPr>
        <p:spPr/>
        <p:txBody>
          <a:bodyPr>
            <a:normAutofit fontScale="90000"/>
          </a:bodyPr>
          <a:lstStyle/>
          <a:p>
            <a:r>
              <a:rPr lang="en-US" dirty="0" smtClean="0"/>
              <a:t>Volcanic Eruptions and</a:t>
            </a:r>
            <a:br>
              <a:rPr lang="en-US" dirty="0" smtClean="0"/>
            </a:br>
            <a:r>
              <a:rPr lang="en-US" dirty="0" smtClean="0"/>
              <a:t>Global Climate</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845" y="2787633"/>
            <a:ext cx="5071110" cy="361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24200" y="6394847"/>
            <a:ext cx="5546005" cy="615553"/>
          </a:xfrm>
          <a:prstGeom prst="rect">
            <a:avLst/>
          </a:prstGeom>
          <a:noFill/>
        </p:spPr>
        <p:txBody>
          <a:bodyPr wrap="none" rtlCol="0">
            <a:spAutoFit/>
          </a:bodyPr>
          <a:lstStyle/>
          <a:p>
            <a:r>
              <a:rPr lang="en-US" sz="1600" dirty="0" smtClean="0"/>
              <a:t>Eruption </a:t>
            </a:r>
            <a:r>
              <a:rPr lang="en-US" sz="1600" dirty="0"/>
              <a:t>of the Soufriere Hills volcano, on the island of </a:t>
            </a:r>
            <a:r>
              <a:rPr lang="en-US" sz="1600" dirty="0" smtClean="0"/>
              <a:t>Montserrat.</a:t>
            </a:r>
            <a:endParaRPr lang="en-US" sz="1600" b="1" dirty="0"/>
          </a:p>
          <a:p>
            <a:endParaRPr lang="en-US" dirty="0"/>
          </a:p>
        </p:txBody>
      </p:sp>
    </p:spTree>
    <p:extLst>
      <p:ext uri="{BB962C8B-B14F-4D97-AF65-F5344CB8AC3E}">
        <p14:creationId xmlns:p14="http://schemas.microsoft.com/office/powerpoint/2010/main" val="13025538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Cooling Effects</a:t>
            </a:r>
            <a:endParaRPr lang="en-US" dirty="0"/>
          </a:p>
        </p:txBody>
      </p:sp>
      <p:pic>
        <p:nvPicPr>
          <p:cNvPr id="9" name="Content Placeholder 8"/>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415290" y="2450148"/>
            <a:ext cx="4274820" cy="2849880"/>
          </a:xfrm>
        </p:spPr>
      </p:pic>
      <p:pic>
        <p:nvPicPr>
          <p:cNvPr id="8" name="Content Placeholder 7"/>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4845050" y="2458047"/>
            <a:ext cx="3886200" cy="2834082"/>
          </a:xfrm>
        </p:spPr>
      </p:pic>
      <p:sp>
        <p:nvSpPr>
          <p:cNvPr id="10" name="TextBox 9"/>
          <p:cNvSpPr txBox="1"/>
          <p:nvPr/>
        </p:nvSpPr>
        <p:spPr>
          <a:xfrm>
            <a:off x="2514600" y="5257800"/>
            <a:ext cx="2314608" cy="369332"/>
          </a:xfrm>
          <a:prstGeom prst="rect">
            <a:avLst/>
          </a:prstGeom>
          <a:noFill/>
        </p:spPr>
        <p:txBody>
          <a:bodyPr wrap="none" rtlCol="0">
            <a:spAutoFit/>
          </a:bodyPr>
          <a:lstStyle/>
          <a:p>
            <a:r>
              <a:rPr lang="en-US" dirty="0" smtClean="0"/>
              <a:t>Mount Pinatubo, USGS</a:t>
            </a:r>
            <a:endParaRPr lang="en-US" dirty="0"/>
          </a:p>
        </p:txBody>
      </p:sp>
    </p:spTree>
    <p:extLst>
      <p:ext uri="{BB962C8B-B14F-4D97-AF65-F5344CB8AC3E}">
        <p14:creationId xmlns:p14="http://schemas.microsoft.com/office/powerpoint/2010/main" val="29135453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Permian Extinction</a:t>
            </a:r>
            <a:endParaRPr lang="en-US" dirty="0"/>
          </a:p>
        </p:txBody>
      </p:sp>
      <p:sp>
        <p:nvSpPr>
          <p:cNvPr id="3" name="Content Placeholder 2"/>
          <p:cNvSpPr>
            <a:spLocks noGrp="1"/>
          </p:cNvSpPr>
          <p:nvPr>
            <p:ph sz="quarter" idx="1"/>
          </p:nvPr>
        </p:nvSpPr>
        <p:spPr/>
        <p:txBody>
          <a:bodyPr/>
          <a:lstStyle/>
          <a:p>
            <a:r>
              <a:rPr lang="en-US" dirty="0"/>
              <a:t>248 million years ago (</a:t>
            </a:r>
            <a:r>
              <a:rPr lang="en-US" dirty="0" err="1"/>
              <a:t>mya</a:t>
            </a:r>
            <a:r>
              <a:rPr lang="en-US" dirty="0"/>
              <a:t>) 90% of all species </a:t>
            </a:r>
            <a:r>
              <a:rPr lang="en-US" dirty="0" smtClean="0"/>
              <a:t>died</a:t>
            </a:r>
          </a:p>
          <a:p>
            <a:r>
              <a:rPr lang="en-US" dirty="0" smtClean="0"/>
              <a:t>Coincides with eruption of Serbian flood basalts</a:t>
            </a:r>
            <a:endParaRPr lang="en-US" dirty="0"/>
          </a:p>
          <a:p>
            <a:pPr lvl="1"/>
            <a:r>
              <a:rPr lang="en-US" dirty="0"/>
              <a:t>Volcanic ash</a:t>
            </a:r>
          </a:p>
          <a:p>
            <a:pPr lvl="1"/>
            <a:r>
              <a:rPr lang="en-US" dirty="0"/>
              <a:t>Sulfate aerosols</a:t>
            </a:r>
          </a:p>
          <a:p>
            <a:endParaRPr lang="en-US" dirty="0"/>
          </a:p>
        </p:txBody>
      </p:sp>
      <p:pic>
        <p:nvPicPr>
          <p:cNvPr id="14338"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4883066" y="1219200"/>
            <a:ext cx="3886200" cy="221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98" y="3505200"/>
            <a:ext cx="4203535" cy="311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11620" y="6564868"/>
            <a:ext cx="1227580" cy="369332"/>
          </a:xfrm>
          <a:prstGeom prst="rect">
            <a:avLst/>
          </a:prstGeom>
          <a:noFill/>
        </p:spPr>
        <p:txBody>
          <a:bodyPr wrap="none" rtlCol="0">
            <a:spAutoFit/>
          </a:bodyPr>
          <a:lstStyle/>
          <a:p>
            <a:r>
              <a:rPr lang="en-US" dirty="0" smtClean="0"/>
              <a:t>Nature.com</a:t>
            </a:r>
            <a:endParaRPr lang="en-US" dirty="0"/>
          </a:p>
        </p:txBody>
      </p:sp>
    </p:spTree>
    <p:extLst>
      <p:ext uri="{BB962C8B-B14F-4D97-AF65-F5344CB8AC3E}">
        <p14:creationId xmlns:p14="http://schemas.microsoft.com/office/powerpoint/2010/main" val="1618254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Environments of Magma Formation</a:t>
            </a:r>
            <a:endParaRPr lang="en-US" dirty="0"/>
          </a:p>
        </p:txBody>
      </p:sp>
      <p:sp>
        <p:nvSpPr>
          <p:cNvPr id="3" name="Content Placeholder 2"/>
          <p:cNvSpPr>
            <a:spLocks noGrp="1"/>
          </p:cNvSpPr>
          <p:nvPr>
            <p:ph sz="quarter" idx="1"/>
          </p:nvPr>
        </p:nvSpPr>
        <p:spPr/>
        <p:txBody>
          <a:bodyPr/>
          <a:lstStyle/>
          <a:p>
            <a:r>
              <a:rPr lang="en-US" dirty="0" smtClean="0"/>
              <a:t>Magma forms abundantly in three tectonic environments</a:t>
            </a:r>
          </a:p>
          <a:p>
            <a:pPr lvl="1"/>
            <a:r>
              <a:rPr lang="en-US" dirty="0" smtClean="0"/>
              <a:t>Spreading centers</a:t>
            </a:r>
          </a:p>
          <a:p>
            <a:pPr lvl="1"/>
            <a:r>
              <a:rPr lang="en-US" dirty="0" smtClean="0"/>
              <a:t>Mantle plumes</a:t>
            </a:r>
          </a:p>
          <a:p>
            <a:pPr lvl="1"/>
            <a:r>
              <a:rPr lang="en-US" dirty="0" smtClean="0"/>
              <a:t>Subduction zones</a:t>
            </a:r>
            <a:endParaRPr lang="en-US" dirty="0"/>
          </a:p>
        </p:txBody>
      </p:sp>
      <p:pic>
        <p:nvPicPr>
          <p:cNvPr id="3074"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977997" y="4191000"/>
            <a:ext cx="3532909" cy="222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997" y="1524000"/>
            <a:ext cx="3348268" cy="242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505415"/>
            <a:ext cx="4095187" cy="210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3962400" y="2895600"/>
            <a:ext cx="914400"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Curved Connector 9"/>
          <p:cNvCxnSpPr/>
          <p:nvPr/>
        </p:nvCxnSpPr>
        <p:spPr>
          <a:xfrm rot="5400000">
            <a:off x="381000" y="3810000"/>
            <a:ext cx="685800" cy="533400"/>
          </a:xfrm>
          <a:prstGeom prst="curvedConnector3">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3733800" y="4191000"/>
            <a:ext cx="1524000" cy="31441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7410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Magma Production </a:t>
            </a:r>
            <a:br>
              <a:rPr lang="en-US" dirty="0" smtClean="0"/>
            </a:br>
            <a:r>
              <a:rPr lang="en-US" dirty="0" smtClean="0"/>
              <a:t>in a Spreading Center</a:t>
            </a:r>
            <a:endParaRPr lang="en-US" dirty="0"/>
          </a:p>
        </p:txBody>
      </p:sp>
      <p:sp>
        <p:nvSpPr>
          <p:cNvPr id="3" name="Content Placeholder 2"/>
          <p:cNvSpPr>
            <a:spLocks noGrp="1"/>
          </p:cNvSpPr>
          <p:nvPr>
            <p:ph sz="quarter" idx="1"/>
          </p:nvPr>
        </p:nvSpPr>
        <p:spPr/>
        <p:txBody>
          <a:bodyPr/>
          <a:lstStyle/>
          <a:p>
            <a:r>
              <a:rPr lang="en-US" dirty="0" smtClean="0"/>
              <a:t>Lithospheric plates separate and hot asthenosphere oozes upward</a:t>
            </a:r>
          </a:p>
          <a:p>
            <a:r>
              <a:rPr lang="en-US" dirty="0" smtClean="0"/>
              <a:t>Pressure-release melting form basaltic magma</a:t>
            </a:r>
            <a:endParaRPr lang="en-US" dirty="0"/>
          </a:p>
        </p:txBody>
      </p:sp>
      <p:pic>
        <p:nvPicPr>
          <p:cNvPr id="4098"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4763219" y="2407105"/>
            <a:ext cx="4049862" cy="293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195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Magma Production in a Mantle Plume</a:t>
            </a:r>
            <a:endParaRPr lang="en-US" dirty="0"/>
          </a:p>
        </p:txBody>
      </p:sp>
      <p:sp>
        <p:nvSpPr>
          <p:cNvPr id="3" name="Content Placeholder 2"/>
          <p:cNvSpPr>
            <a:spLocks noGrp="1"/>
          </p:cNvSpPr>
          <p:nvPr>
            <p:ph sz="quarter" idx="1"/>
          </p:nvPr>
        </p:nvSpPr>
        <p:spPr/>
        <p:txBody>
          <a:bodyPr/>
          <a:lstStyle/>
          <a:p>
            <a:r>
              <a:rPr lang="en-US" dirty="0" smtClean="0"/>
              <a:t>Rising column of hot, plastic rock from core-mantle boundary</a:t>
            </a:r>
          </a:p>
          <a:p>
            <a:r>
              <a:rPr lang="en-US" dirty="0" smtClean="0"/>
              <a:t>Pressure-release melting just under the lithosphere</a:t>
            </a:r>
            <a:endParaRPr lang="en-US" dirty="0"/>
          </a:p>
        </p:txBody>
      </p:sp>
      <p:pic>
        <p:nvPicPr>
          <p:cNvPr id="5122"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2020871" y="3403234"/>
            <a:ext cx="5689632" cy="293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3684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676</TotalTime>
  <Words>4002</Words>
  <Application>Microsoft Office PowerPoint</Application>
  <PresentationFormat>On-screen Show (4:3)</PresentationFormat>
  <Paragraphs>569</Paragraphs>
  <Slides>68</Slides>
  <Notes>53</Notes>
  <HiddenSlides>0</HiddenSlides>
  <MMClips>5</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Median</vt:lpstr>
      <vt:lpstr>Volcanoes and Plutons</vt:lpstr>
      <vt:lpstr>Magma</vt:lpstr>
      <vt:lpstr>Processes that form Magma</vt:lpstr>
      <vt:lpstr>Increasing Temperature</vt:lpstr>
      <vt:lpstr>Decreasing Pressure</vt:lpstr>
      <vt:lpstr>Addition of Water</vt:lpstr>
      <vt:lpstr>Environments of Magma Formation</vt:lpstr>
      <vt:lpstr>Magma Production  in a Spreading Center</vt:lpstr>
      <vt:lpstr>Magma Production in a Mantle Plume</vt:lpstr>
      <vt:lpstr>Hot Spot Locations</vt:lpstr>
      <vt:lpstr>Hot Spots: Oceans vs. Continents</vt:lpstr>
      <vt:lpstr>Magma Production  in a Subduction Zone</vt:lpstr>
      <vt:lpstr>Ring of Fire</vt:lpstr>
      <vt:lpstr>Basalt and Granite</vt:lpstr>
      <vt:lpstr>Melting the Mantle  to form Oceanic Crust</vt:lpstr>
      <vt:lpstr>Granite and Granitic Magma</vt:lpstr>
      <vt:lpstr>Andesite and Intermediate Magmas</vt:lpstr>
      <vt:lpstr>Partial Melting and the  Origin of the Continents</vt:lpstr>
      <vt:lpstr>Primordial Earth</vt:lpstr>
      <vt:lpstr>When Did Continents Form?</vt:lpstr>
      <vt:lpstr>PowerPoint Presentation</vt:lpstr>
      <vt:lpstr>Partial Melting and the  Origin of Granitic Continents</vt:lpstr>
      <vt:lpstr>Partial Melting</vt:lpstr>
      <vt:lpstr>What tectonic processes formed the first continents?</vt:lpstr>
      <vt:lpstr>Horizontal Tectonics</vt:lpstr>
      <vt:lpstr>Vertical Mantle Plume Tectonics</vt:lpstr>
      <vt:lpstr>Magma Behavior</vt:lpstr>
      <vt:lpstr>Effects of Silica on Magma Behavior</vt:lpstr>
      <vt:lpstr>Effects of Water on Magma Behavior</vt:lpstr>
      <vt:lpstr>Plutons</vt:lpstr>
      <vt:lpstr>Pluton Formation</vt:lpstr>
      <vt:lpstr>Terminology</vt:lpstr>
      <vt:lpstr>Exposed Plutons</vt:lpstr>
      <vt:lpstr>Dikes and Sills</vt:lpstr>
      <vt:lpstr>Volcanoes</vt:lpstr>
      <vt:lpstr>Lava and Pyroclastic Rocks</vt:lpstr>
      <vt:lpstr>Lava Types</vt:lpstr>
      <vt:lpstr>PowerPoint Presentation</vt:lpstr>
      <vt:lpstr>Lava Types</vt:lpstr>
      <vt:lpstr>Vesicles</vt:lpstr>
      <vt:lpstr>Columnar Jointing</vt:lpstr>
      <vt:lpstr>Pyroclastic Rock</vt:lpstr>
      <vt:lpstr>Fissure Eruptions and Lava Plateaus</vt:lpstr>
      <vt:lpstr>Lava Plateus</vt:lpstr>
      <vt:lpstr>Columbia River Plateau</vt:lpstr>
      <vt:lpstr>Volcano Types</vt:lpstr>
      <vt:lpstr>Shield Volcanoes</vt:lpstr>
      <vt:lpstr>Cinder Cone</vt:lpstr>
      <vt:lpstr>Composite Cone (Stratovolcano)</vt:lpstr>
      <vt:lpstr>Composite Cone (Stratovolcano)</vt:lpstr>
      <vt:lpstr>Vesuvius and Pompeii</vt:lpstr>
      <vt:lpstr>PowerPoint Presentation</vt:lpstr>
      <vt:lpstr>Volcanic Explosions:  Ash-Flow Tuffs and Caldera</vt:lpstr>
      <vt:lpstr>Ash Columns</vt:lpstr>
      <vt:lpstr>Ash Flows</vt:lpstr>
      <vt:lpstr>Calderas</vt:lpstr>
      <vt:lpstr>Calderas</vt:lpstr>
      <vt:lpstr>Risk Assessment: Predicting Volcanic Eruptions</vt:lpstr>
      <vt:lpstr>PowerPoint Presentation</vt:lpstr>
      <vt:lpstr>Volcanic Hazards</vt:lpstr>
      <vt:lpstr>Unzen Dome Collapse, 1991</vt:lpstr>
      <vt:lpstr>Regional Prediction</vt:lpstr>
      <vt:lpstr>Short-Term Prediction</vt:lpstr>
      <vt:lpstr>Mount St. Helens</vt:lpstr>
      <vt:lpstr>Mount St. Helens</vt:lpstr>
      <vt:lpstr>Volcanic Eruptions and Global Climate</vt:lpstr>
      <vt:lpstr>Cooling Effects</vt:lpstr>
      <vt:lpstr>Permian Extinction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Volcanoes and Plutons</dc:title>
  <dc:creator>geopetal</dc:creator>
  <cp:lastModifiedBy>geopetal</cp:lastModifiedBy>
  <cp:revision>56</cp:revision>
  <dcterms:created xsi:type="dcterms:W3CDTF">2013-09-25T20:36:30Z</dcterms:created>
  <dcterms:modified xsi:type="dcterms:W3CDTF">2015-11-17T04:58:08Z</dcterms:modified>
</cp:coreProperties>
</file>